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60" r:id="rId2"/>
    <p:sldId id="261" r:id="rId3"/>
    <p:sldId id="258" r:id="rId4"/>
    <p:sldId id="262" r:id="rId5"/>
    <p:sldId id="263" r:id="rId6"/>
    <p:sldId id="259" r:id="rId7"/>
    <p:sldId id="278" r:id="rId8"/>
    <p:sldId id="277" r:id="rId9"/>
    <p:sldId id="273" r:id="rId10"/>
    <p:sldId id="279" r:id="rId11"/>
    <p:sldId id="280" r:id="rId12"/>
    <p:sldId id="281" r:id="rId13"/>
    <p:sldId id="292" r:id="rId14"/>
    <p:sldId id="282" r:id="rId15"/>
    <p:sldId id="283" r:id="rId16"/>
    <p:sldId id="294" r:id="rId17"/>
    <p:sldId id="284" r:id="rId18"/>
    <p:sldId id="293" r:id="rId19"/>
    <p:sldId id="285" r:id="rId20"/>
    <p:sldId id="286" r:id="rId21"/>
    <p:sldId id="289" r:id="rId22"/>
    <p:sldId id="290" r:id="rId23"/>
    <p:sldId id="291" r:id="rId24"/>
    <p:sldId id="295" r:id="rId25"/>
    <p:sldId id="316" r:id="rId26"/>
    <p:sldId id="296" r:id="rId27"/>
    <p:sldId id="287" r:id="rId28"/>
    <p:sldId id="288" r:id="rId29"/>
    <p:sldId id="297" r:id="rId30"/>
    <p:sldId id="298" r:id="rId31"/>
    <p:sldId id="299" r:id="rId32"/>
    <p:sldId id="304" r:id="rId33"/>
    <p:sldId id="305" r:id="rId34"/>
    <p:sldId id="306" r:id="rId35"/>
    <p:sldId id="307" r:id="rId36"/>
    <p:sldId id="300" r:id="rId37"/>
    <p:sldId id="264" r:id="rId38"/>
    <p:sldId id="275" r:id="rId39"/>
    <p:sldId id="274" r:id="rId40"/>
    <p:sldId id="276" r:id="rId41"/>
    <p:sldId id="303" r:id="rId42"/>
    <p:sldId id="308" r:id="rId43"/>
    <p:sldId id="309" r:id="rId44"/>
    <p:sldId id="310" r:id="rId45"/>
    <p:sldId id="311" r:id="rId46"/>
    <p:sldId id="312" r:id="rId47"/>
    <p:sldId id="313" r:id="rId48"/>
    <p:sldId id="314" r:id="rId49"/>
    <p:sldId id="317" r:id="rId50"/>
    <p:sldId id="318" r:id="rId51"/>
    <p:sldId id="319" r:id="rId52"/>
    <p:sldId id="320" r:id="rId53"/>
    <p:sldId id="321" r:id="rId54"/>
    <p:sldId id="322" r:id="rId55"/>
    <p:sldId id="323" r:id="rId56"/>
    <p:sldId id="324" r:id="rId57"/>
    <p:sldId id="268" r:id="rId58"/>
    <p:sldId id="325" r:id="rId59"/>
    <p:sldId id="328" r:id="rId60"/>
    <p:sldId id="329" r:id="rId61"/>
    <p:sldId id="269" r:id="rId62"/>
    <p:sldId id="267" r:id="rId63"/>
    <p:sldId id="265" r:id="rId64"/>
    <p:sldId id="270" r:id="rId65"/>
    <p:sldId id="315" r:id="rId66"/>
    <p:sldId id="326" r:id="rId67"/>
    <p:sldId id="271" r:id="rId68"/>
    <p:sldId id="266" r:id="rId69"/>
    <p:sldId id="301" r:id="rId70"/>
    <p:sldId id="302" r:id="rId71"/>
    <p:sldId id="272" r:id="rId72"/>
    <p:sldId id="327" r:id="rId73"/>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53B4C8-9551-4E10-8C1E-4F10BB3BE24B}">
          <p14:sldIdLst>
            <p14:sldId id="260"/>
            <p14:sldId id="261"/>
            <p14:sldId id="258"/>
            <p14:sldId id="262"/>
            <p14:sldId id="263"/>
            <p14:sldId id="259"/>
            <p14:sldId id="278"/>
            <p14:sldId id="277"/>
            <p14:sldId id="273"/>
            <p14:sldId id="279"/>
            <p14:sldId id="280"/>
            <p14:sldId id="281"/>
            <p14:sldId id="292"/>
            <p14:sldId id="282"/>
            <p14:sldId id="283"/>
            <p14:sldId id="294"/>
            <p14:sldId id="284"/>
            <p14:sldId id="293"/>
            <p14:sldId id="285"/>
            <p14:sldId id="286"/>
            <p14:sldId id="289"/>
            <p14:sldId id="290"/>
            <p14:sldId id="291"/>
            <p14:sldId id="295"/>
            <p14:sldId id="316"/>
            <p14:sldId id="296"/>
            <p14:sldId id="287"/>
            <p14:sldId id="288"/>
            <p14:sldId id="297"/>
            <p14:sldId id="298"/>
            <p14:sldId id="299"/>
            <p14:sldId id="304"/>
            <p14:sldId id="305"/>
            <p14:sldId id="306"/>
            <p14:sldId id="307"/>
            <p14:sldId id="300"/>
            <p14:sldId id="264"/>
            <p14:sldId id="275"/>
          </p14:sldIdLst>
        </p14:section>
        <p14:section name="Untitled Section" id="{7A3F12E2-A8FB-41A4-9B31-431670C8B8BD}">
          <p14:sldIdLst>
            <p14:sldId id="274"/>
            <p14:sldId id="276"/>
            <p14:sldId id="303"/>
            <p14:sldId id="308"/>
            <p14:sldId id="309"/>
            <p14:sldId id="310"/>
            <p14:sldId id="311"/>
            <p14:sldId id="312"/>
            <p14:sldId id="313"/>
            <p14:sldId id="314"/>
            <p14:sldId id="317"/>
            <p14:sldId id="318"/>
            <p14:sldId id="319"/>
            <p14:sldId id="320"/>
            <p14:sldId id="321"/>
            <p14:sldId id="322"/>
            <p14:sldId id="323"/>
            <p14:sldId id="324"/>
            <p14:sldId id="268"/>
            <p14:sldId id="325"/>
            <p14:sldId id="328"/>
            <p14:sldId id="329"/>
            <p14:sldId id="269"/>
            <p14:sldId id="267"/>
            <p14:sldId id="265"/>
            <p14:sldId id="270"/>
            <p14:sldId id="315"/>
            <p14:sldId id="326"/>
            <p14:sldId id="271"/>
            <p14:sldId id="266"/>
            <p14:sldId id="301"/>
            <p14:sldId id="302"/>
            <p14:sldId id="272"/>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AE671-7EE1-4EAD-8CF6-CF1B3AC25FCA}" type="datetimeFigureOut">
              <a:rPr lang="uk-UA" smtClean="0"/>
              <a:t>18.02.2024</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899BF-9841-4338-A223-888FDFBEDE9D}" type="slidenum">
              <a:rPr lang="uk-UA" smtClean="0"/>
              <a:t>‹#›</a:t>
            </a:fld>
            <a:endParaRPr lang="uk-UA"/>
          </a:p>
        </p:txBody>
      </p:sp>
    </p:spTree>
    <p:extLst>
      <p:ext uri="{BB962C8B-B14F-4D97-AF65-F5344CB8AC3E}">
        <p14:creationId xmlns:p14="http://schemas.microsoft.com/office/powerpoint/2010/main" val="1352990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806e3466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a806e3466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80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E0899BF-9841-4338-A223-888FDFBEDE9D}" type="slidenum">
              <a:rPr lang="uk-UA" smtClean="0"/>
              <a:t>12</a:t>
            </a:fld>
            <a:endParaRPr lang="uk-UA"/>
          </a:p>
        </p:txBody>
      </p:sp>
    </p:spTree>
    <p:extLst>
      <p:ext uri="{BB962C8B-B14F-4D97-AF65-F5344CB8AC3E}">
        <p14:creationId xmlns:p14="http://schemas.microsoft.com/office/powerpoint/2010/main" val="261354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uk-U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uk-UA"/>
          </a:p>
        </p:txBody>
      </p:sp>
      <p:sp>
        <p:nvSpPr>
          <p:cNvPr id="4" name="Date Placeholder 3"/>
          <p:cNvSpPr>
            <a:spLocks noGrp="1"/>
          </p:cNvSpPr>
          <p:nvPr>
            <p:ph type="dt" sz="half" idx="10"/>
          </p:nvPr>
        </p:nvSpPr>
        <p:spPr/>
        <p:txBody>
          <a:bodyPr/>
          <a:lstStyle/>
          <a:p>
            <a:fld id="{50928C21-67B5-4654-9658-948327002927}" type="datetimeFigureOut">
              <a:rPr lang="uk-UA" smtClean="0"/>
              <a:t>18.02.2024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234434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50928C21-67B5-4654-9658-948327002927}" type="datetimeFigureOut">
              <a:rPr lang="uk-UA" smtClean="0"/>
              <a:t>18.02.2024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1251830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uk-U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50928C21-67B5-4654-9658-948327002927}" type="datetimeFigureOut">
              <a:rPr lang="uk-UA" smtClean="0"/>
              <a:t>18.02.2024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1154000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767" y="-2182"/>
            <a:ext cx="12188600" cy="6862367"/>
          </a:xfrm>
          <a:prstGeom prst="rect">
            <a:avLst/>
          </a:prstGeom>
          <a:noFill/>
          <a:ln>
            <a:noFill/>
          </a:ln>
        </p:spPr>
      </p:pic>
      <p:sp>
        <p:nvSpPr>
          <p:cNvPr id="21" name="Google Shape;21;p4"/>
          <p:cNvSpPr txBox="1">
            <a:spLocks noGrp="1"/>
          </p:cNvSpPr>
          <p:nvPr>
            <p:ph type="body" idx="1"/>
          </p:nvPr>
        </p:nvSpPr>
        <p:spPr>
          <a:xfrm>
            <a:off x="953467" y="1444933"/>
            <a:ext cx="9993200" cy="3367600"/>
          </a:xfrm>
          <a:prstGeom prst="rect">
            <a:avLst/>
          </a:prstGeom>
          <a:ln>
            <a:noFill/>
          </a:ln>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003D1B"/>
              </a:buClr>
              <a:buSzPts val="1400"/>
              <a:buFont typeface="Barlow"/>
              <a:buChar char="●"/>
              <a:defRPr sz="1867">
                <a:solidFill>
                  <a:schemeClr val="dk1"/>
                </a:solidFill>
              </a:defRPr>
            </a:lvl1pPr>
            <a:lvl2pPr marL="1219170" lvl="1" indent="-423323" rtl="0">
              <a:lnSpc>
                <a:spcPct val="100000"/>
              </a:lnSpc>
              <a:spcBef>
                <a:spcPts val="2133"/>
              </a:spcBef>
              <a:spcAft>
                <a:spcPts val="0"/>
              </a:spcAft>
              <a:buClr>
                <a:srgbClr val="003D1B"/>
              </a:buClr>
              <a:buSzPts val="1400"/>
              <a:buFont typeface="Barlow Light"/>
              <a:buChar char="●"/>
              <a:defRPr sz="1867">
                <a:solidFill>
                  <a:schemeClr val="dk1"/>
                </a:solidFill>
              </a:defRPr>
            </a:lvl2pPr>
            <a:lvl3pPr marL="1828754" lvl="2" indent="-423323" rtl="0">
              <a:lnSpc>
                <a:spcPct val="100000"/>
              </a:lnSpc>
              <a:spcBef>
                <a:spcPts val="0"/>
              </a:spcBef>
              <a:spcAft>
                <a:spcPts val="0"/>
              </a:spcAft>
              <a:buClr>
                <a:srgbClr val="003D1B"/>
              </a:buClr>
              <a:buSzPts val="1400"/>
              <a:buFont typeface="Roboto Condensed Light"/>
              <a:buChar char="■"/>
              <a:defRPr sz="1600">
                <a:solidFill>
                  <a:schemeClr val="dk1"/>
                </a:solidFill>
              </a:defRPr>
            </a:lvl3pPr>
            <a:lvl4pPr marL="2438339" lvl="3" indent="-423323" rtl="0">
              <a:lnSpc>
                <a:spcPct val="100000"/>
              </a:lnSpc>
              <a:spcBef>
                <a:spcPts val="0"/>
              </a:spcBef>
              <a:spcAft>
                <a:spcPts val="0"/>
              </a:spcAft>
              <a:buClr>
                <a:srgbClr val="003D1B"/>
              </a:buClr>
              <a:buSzPts val="1400"/>
              <a:buFont typeface="Roboto Condensed Light"/>
              <a:buChar char="●"/>
              <a:defRPr sz="1600">
                <a:solidFill>
                  <a:schemeClr val="dk1"/>
                </a:solidFill>
              </a:defRPr>
            </a:lvl4pPr>
            <a:lvl5pPr marL="3047924" lvl="4" indent="-423323" rtl="0">
              <a:lnSpc>
                <a:spcPct val="100000"/>
              </a:lnSpc>
              <a:spcBef>
                <a:spcPts val="0"/>
              </a:spcBef>
              <a:spcAft>
                <a:spcPts val="0"/>
              </a:spcAft>
              <a:buClr>
                <a:srgbClr val="003D1B"/>
              </a:buClr>
              <a:buSzPts val="1400"/>
              <a:buFont typeface="Roboto Condensed Light"/>
              <a:buChar char="○"/>
              <a:defRPr sz="1600">
                <a:solidFill>
                  <a:schemeClr val="dk1"/>
                </a:solidFill>
              </a:defRPr>
            </a:lvl5pPr>
            <a:lvl6pPr marL="3657509" lvl="5" indent="-423323" rtl="0">
              <a:lnSpc>
                <a:spcPct val="100000"/>
              </a:lnSpc>
              <a:spcBef>
                <a:spcPts val="0"/>
              </a:spcBef>
              <a:spcAft>
                <a:spcPts val="0"/>
              </a:spcAft>
              <a:buClr>
                <a:srgbClr val="003D1B"/>
              </a:buClr>
              <a:buSzPts val="1400"/>
              <a:buFont typeface="Roboto Condensed Light"/>
              <a:buChar char="■"/>
              <a:defRPr sz="1600">
                <a:solidFill>
                  <a:schemeClr val="dk1"/>
                </a:solidFill>
              </a:defRPr>
            </a:lvl6pPr>
            <a:lvl7pPr marL="4267093" lvl="6" indent="-423323" rtl="0">
              <a:lnSpc>
                <a:spcPct val="100000"/>
              </a:lnSpc>
              <a:spcBef>
                <a:spcPts val="0"/>
              </a:spcBef>
              <a:spcAft>
                <a:spcPts val="0"/>
              </a:spcAft>
              <a:buClr>
                <a:srgbClr val="003D1B"/>
              </a:buClr>
              <a:buSzPts val="1400"/>
              <a:buFont typeface="Roboto Condensed Light"/>
              <a:buChar char="●"/>
              <a:defRPr sz="1600">
                <a:solidFill>
                  <a:schemeClr val="dk1"/>
                </a:solidFill>
              </a:defRPr>
            </a:lvl7pPr>
            <a:lvl8pPr marL="4876678" lvl="7" indent="-423323" rtl="0">
              <a:lnSpc>
                <a:spcPct val="100000"/>
              </a:lnSpc>
              <a:spcBef>
                <a:spcPts val="0"/>
              </a:spcBef>
              <a:spcAft>
                <a:spcPts val="0"/>
              </a:spcAft>
              <a:buClr>
                <a:srgbClr val="003D1B"/>
              </a:buClr>
              <a:buSzPts val="1400"/>
              <a:buFont typeface="Roboto Condensed Light"/>
              <a:buChar char="○"/>
              <a:defRPr sz="1600">
                <a:solidFill>
                  <a:schemeClr val="dk1"/>
                </a:solidFill>
              </a:defRPr>
            </a:lvl8pPr>
            <a:lvl9pPr marL="5486263" lvl="8" indent="-423323" rtl="0">
              <a:lnSpc>
                <a:spcPct val="100000"/>
              </a:lnSpc>
              <a:spcBef>
                <a:spcPts val="0"/>
              </a:spcBef>
              <a:spcAft>
                <a:spcPts val="0"/>
              </a:spcAft>
              <a:buClr>
                <a:srgbClr val="003D1B"/>
              </a:buClr>
              <a:buSzPts val="1400"/>
              <a:buFont typeface="Roboto Condensed Light"/>
              <a:buChar char="■"/>
              <a:defRPr sz="1600">
                <a:solidFill>
                  <a:schemeClr val="dk1"/>
                </a:solidFill>
              </a:defRPr>
            </a:lvl9pPr>
          </a:lstStyle>
          <a:p>
            <a:endParaRPr/>
          </a:p>
        </p:txBody>
      </p:sp>
      <p:sp>
        <p:nvSpPr>
          <p:cNvPr id="22" name="Google Shape;22;p4"/>
          <p:cNvSpPr txBox="1">
            <a:spLocks noGrp="1"/>
          </p:cNvSpPr>
          <p:nvPr>
            <p:ph type="title"/>
          </p:nvPr>
        </p:nvSpPr>
        <p:spPr>
          <a:xfrm>
            <a:off x="953467" y="713333"/>
            <a:ext cx="10285200" cy="731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3333">
                <a:solidFill>
                  <a:schemeClr val="dk1"/>
                </a:solidFill>
              </a:defRPr>
            </a:lvl1pPr>
            <a:lvl2pPr lvl="1" rtl="0">
              <a:spcBef>
                <a:spcPts val="0"/>
              </a:spcBef>
              <a:spcAft>
                <a:spcPts val="0"/>
              </a:spcAft>
              <a:buClr>
                <a:schemeClr val="dk1"/>
              </a:buClr>
              <a:buSzPts val="2500"/>
              <a:buNone/>
              <a:defRPr sz="3333">
                <a:solidFill>
                  <a:schemeClr val="dk1"/>
                </a:solidFill>
              </a:defRPr>
            </a:lvl2pPr>
            <a:lvl3pPr lvl="2" rtl="0">
              <a:spcBef>
                <a:spcPts val="0"/>
              </a:spcBef>
              <a:spcAft>
                <a:spcPts val="0"/>
              </a:spcAft>
              <a:buClr>
                <a:schemeClr val="dk1"/>
              </a:buClr>
              <a:buSzPts val="2500"/>
              <a:buNone/>
              <a:defRPr sz="3333">
                <a:solidFill>
                  <a:schemeClr val="dk1"/>
                </a:solidFill>
              </a:defRPr>
            </a:lvl3pPr>
            <a:lvl4pPr lvl="3" rtl="0">
              <a:spcBef>
                <a:spcPts val="0"/>
              </a:spcBef>
              <a:spcAft>
                <a:spcPts val="0"/>
              </a:spcAft>
              <a:buClr>
                <a:schemeClr val="dk1"/>
              </a:buClr>
              <a:buSzPts val="2500"/>
              <a:buNone/>
              <a:defRPr sz="3333">
                <a:solidFill>
                  <a:schemeClr val="dk1"/>
                </a:solidFill>
              </a:defRPr>
            </a:lvl4pPr>
            <a:lvl5pPr lvl="4" rtl="0">
              <a:spcBef>
                <a:spcPts val="0"/>
              </a:spcBef>
              <a:spcAft>
                <a:spcPts val="0"/>
              </a:spcAft>
              <a:buClr>
                <a:schemeClr val="dk1"/>
              </a:buClr>
              <a:buSzPts val="2500"/>
              <a:buNone/>
              <a:defRPr sz="3333">
                <a:solidFill>
                  <a:schemeClr val="dk1"/>
                </a:solidFill>
              </a:defRPr>
            </a:lvl5pPr>
            <a:lvl6pPr lvl="5" rtl="0">
              <a:spcBef>
                <a:spcPts val="0"/>
              </a:spcBef>
              <a:spcAft>
                <a:spcPts val="0"/>
              </a:spcAft>
              <a:buClr>
                <a:schemeClr val="dk1"/>
              </a:buClr>
              <a:buSzPts val="2500"/>
              <a:buNone/>
              <a:defRPr sz="3333">
                <a:solidFill>
                  <a:schemeClr val="dk1"/>
                </a:solidFill>
              </a:defRPr>
            </a:lvl6pPr>
            <a:lvl7pPr lvl="6" rtl="0">
              <a:spcBef>
                <a:spcPts val="0"/>
              </a:spcBef>
              <a:spcAft>
                <a:spcPts val="0"/>
              </a:spcAft>
              <a:buClr>
                <a:schemeClr val="dk1"/>
              </a:buClr>
              <a:buSzPts val="2500"/>
              <a:buNone/>
              <a:defRPr sz="3333">
                <a:solidFill>
                  <a:schemeClr val="dk1"/>
                </a:solidFill>
              </a:defRPr>
            </a:lvl7pPr>
            <a:lvl8pPr lvl="7" rtl="0">
              <a:spcBef>
                <a:spcPts val="0"/>
              </a:spcBef>
              <a:spcAft>
                <a:spcPts val="0"/>
              </a:spcAft>
              <a:buClr>
                <a:schemeClr val="dk1"/>
              </a:buClr>
              <a:buSzPts val="2500"/>
              <a:buNone/>
              <a:defRPr sz="3333">
                <a:solidFill>
                  <a:schemeClr val="dk1"/>
                </a:solidFill>
              </a:defRPr>
            </a:lvl8pPr>
            <a:lvl9pPr lvl="8" rtl="0">
              <a:spcBef>
                <a:spcPts val="0"/>
              </a:spcBef>
              <a:spcAft>
                <a:spcPts val="0"/>
              </a:spcAft>
              <a:buClr>
                <a:schemeClr val="dk1"/>
              </a:buClr>
              <a:buSzPts val="2500"/>
              <a:buNone/>
              <a:defRPr sz="3333">
                <a:solidFill>
                  <a:schemeClr val="dk1"/>
                </a:solidFill>
              </a:defRPr>
            </a:lvl9pPr>
          </a:lstStyle>
          <a:p>
            <a:endParaRPr/>
          </a:p>
        </p:txBody>
      </p:sp>
    </p:spTree>
    <p:extLst>
      <p:ext uri="{BB962C8B-B14F-4D97-AF65-F5344CB8AC3E}">
        <p14:creationId xmlns:p14="http://schemas.microsoft.com/office/powerpoint/2010/main" val="4061118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l="-19689" t="41478" r="19690" b="2272"/>
          <a:stretch/>
        </p:blipFill>
        <p:spPr>
          <a:xfrm>
            <a:off x="0" y="0"/>
            <a:ext cx="12192000" cy="6858000"/>
          </a:xfrm>
          <a:prstGeom prst="rect">
            <a:avLst/>
          </a:prstGeom>
          <a:noFill/>
          <a:ln>
            <a:noFill/>
          </a:ln>
        </p:spPr>
      </p:pic>
      <p:sp>
        <p:nvSpPr>
          <p:cNvPr id="38" name="Google Shape;38;p8"/>
          <p:cNvSpPr txBox="1">
            <a:spLocks noGrp="1"/>
          </p:cNvSpPr>
          <p:nvPr>
            <p:ph type="title"/>
          </p:nvPr>
        </p:nvSpPr>
        <p:spPr>
          <a:xfrm>
            <a:off x="953467" y="713333"/>
            <a:ext cx="10285200" cy="3089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93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29868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l="-235242" t="44962" r="44460" b="-108521"/>
          <a:stretch/>
        </p:blipFill>
        <p:spPr>
          <a:xfrm rot="10800000">
            <a:off x="-13533" y="1"/>
            <a:ext cx="12205533" cy="6864500"/>
          </a:xfrm>
          <a:prstGeom prst="rect">
            <a:avLst/>
          </a:prstGeom>
          <a:noFill/>
          <a:ln>
            <a:noFill/>
          </a:ln>
        </p:spPr>
      </p:pic>
      <p:pic>
        <p:nvPicPr>
          <p:cNvPr id="58" name="Google Shape;58;p14"/>
          <p:cNvPicPr preferRelativeResize="0"/>
          <p:nvPr/>
        </p:nvPicPr>
        <p:blipFill rotWithShape="1">
          <a:blip r:embed="rId2">
            <a:alphaModFix/>
          </a:blip>
          <a:srcRect l="-235242" t="44962" r="44460" b="-108521"/>
          <a:stretch/>
        </p:blipFill>
        <p:spPr>
          <a:xfrm rot="10800000" flipH="1">
            <a:off x="-6095" y="-3249"/>
            <a:ext cx="12204193" cy="6864500"/>
          </a:xfrm>
          <a:prstGeom prst="rect">
            <a:avLst/>
          </a:prstGeom>
          <a:noFill/>
          <a:ln>
            <a:noFill/>
          </a:ln>
        </p:spPr>
      </p:pic>
      <p:sp>
        <p:nvSpPr>
          <p:cNvPr id="59" name="Google Shape;59;p14"/>
          <p:cNvSpPr txBox="1">
            <a:spLocks noGrp="1"/>
          </p:cNvSpPr>
          <p:nvPr>
            <p:ph type="title"/>
          </p:nvPr>
        </p:nvSpPr>
        <p:spPr>
          <a:xfrm>
            <a:off x="953467" y="713333"/>
            <a:ext cx="10285200" cy="731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3333">
                <a:solidFill>
                  <a:schemeClr val="dk1"/>
                </a:solidFill>
              </a:defRPr>
            </a:lvl1pPr>
            <a:lvl2pPr lvl="1" rtl="0">
              <a:spcBef>
                <a:spcPts val="0"/>
              </a:spcBef>
              <a:spcAft>
                <a:spcPts val="0"/>
              </a:spcAft>
              <a:buClr>
                <a:schemeClr val="dk1"/>
              </a:buClr>
              <a:buSzPts val="2500"/>
              <a:buNone/>
              <a:defRPr sz="3333">
                <a:solidFill>
                  <a:schemeClr val="dk1"/>
                </a:solidFill>
              </a:defRPr>
            </a:lvl2pPr>
            <a:lvl3pPr lvl="2" rtl="0">
              <a:spcBef>
                <a:spcPts val="0"/>
              </a:spcBef>
              <a:spcAft>
                <a:spcPts val="0"/>
              </a:spcAft>
              <a:buClr>
                <a:schemeClr val="dk1"/>
              </a:buClr>
              <a:buSzPts val="2500"/>
              <a:buNone/>
              <a:defRPr sz="3333">
                <a:solidFill>
                  <a:schemeClr val="dk1"/>
                </a:solidFill>
              </a:defRPr>
            </a:lvl3pPr>
            <a:lvl4pPr lvl="3" rtl="0">
              <a:spcBef>
                <a:spcPts val="0"/>
              </a:spcBef>
              <a:spcAft>
                <a:spcPts val="0"/>
              </a:spcAft>
              <a:buClr>
                <a:schemeClr val="dk1"/>
              </a:buClr>
              <a:buSzPts val="2500"/>
              <a:buNone/>
              <a:defRPr sz="3333">
                <a:solidFill>
                  <a:schemeClr val="dk1"/>
                </a:solidFill>
              </a:defRPr>
            </a:lvl4pPr>
            <a:lvl5pPr lvl="4" rtl="0">
              <a:spcBef>
                <a:spcPts val="0"/>
              </a:spcBef>
              <a:spcAft>
                <a:spcPts val="0"/>
              </a:spcAft>
              <a:buClr>
                <a:schemeClr val="dk1"/>
              </a:buClr>
              <a:buSzPts val="2500"/>
              <a:buNone/>
              <a:defRPr sz="3333">
                <a:solidFill>
                  <a:schemeClr val="dk1"/>
                </a:solidFill>
              </a:defRPr>
            </a:lvl5pPr>
            <a:lvl6pPr lvl="5" rtl="0">
              <a:spcBef>
                <a:spcPts val="0"/>
              </a:spcBef>
              <a:spcAft>
                <a:spcPts val="0"/>
              </a:spcAft>
              <a:buClr>
                <a:schemeClr val="dk1"/>
              </a:buClr>
              <a:buSzPts val="2500"/>
              <a:buNone/>
              <a:defRPr sz="3333">
                <a:solidFill>
                  <a:schemeClr val="dk1"/>
                </a:solidFill>
              </a:defRPr>
            </a:lvl6pPr>
            <a:lvl7pPr lvl="6" rtl="0">
              <a:spcBef>
                <a:spcPts val="0"/>
              </a:spcBef>
              <a:spcAft>
                <a:spcPts val="0"/>
              </a:spcAft>
              <a:buClr>
                <a:schemeClr val="dk1"/>
              </a:buClr>
              <a:buSzPts val="2500"/>
              <a:buNone/>
              <a:defRPr sz="3333">
                <a:solidFill>
                  <a:schemeClr val="dk1"/>
                </a:solidFill>
              </a:defRPr>
            </a:lvl7pPr>
            <a:lvl8pPr lvl="7" rtl="0">
              <a:spcBef>
                <a:spcPts val="0"/>
              </a:spcBef>
              <a:spcAft>
                <a:spcPts val="0"/>
              </a:spcAft>
              <a:buClr>
                <a:schemeClr val="dk1"/>
              </a:buClr>
              <a:buSzPts val="2500"/>
              <a:buNone/>
              <a:defRPr sz="3333">
                <a:solidFill>
                  <a:schemeClr val="dk1"/>
                </a:solidFill>
              </a:defRPr>
            </a:lvl8pPr>
            <a:lvl9pPr lvl="8" rtl="0">
              <a:spcBef>
                <a:spcPts val="0"/>
              </a:spcBef>
              <a:spcAft>
                <a:spcPts val="0"/>
              </a:spcAft>
              <a:buClr>
                <a:schemeClr val="dk1"/>
              </a:buClr>
              <a:buSzPts val="2500"/>
              <a:buNone/>
              <a:defRPr sz="3333">
                <a:solidFill>
                  <a:schemeClr val="dk1"/>
                </a:solidFill>
              </a:defRPr>
            </a:lvl9pPr>
          </a:lstStyle>
          <a:p>
            <a:endParaRPr/>
          </a:p>
        </p:txBody>
      </p:sp>
    </p:spTree>
    <p:extLst>
      <p:ext uri="{BB962C8B-B14F-4D97-AF65-F5344CB8AC3E}">
        <p14:creationId xmlns:p14="http://schemas.microsoft.com/office/powerpoint/2010/main" val="1300814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1"/>
        </a:solidFill>
        <a:effectLst/>
      </p:bgPr>
    </p:bg>
    <p:spTree>
      <p:nvGrpSpPr>
        <p:cNvPr id="1"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l="-55210" t="50562" r="55209" b="-6811"/>
          <a:stretch/>
        </p:blipFill>
        <p:spPr>
          <a:xfrm>
            <a:off x="0" y="0"/>
            <a:ext cx="12192000" cy="6858000"/>
          </a:xfrm>
          <a:prstGeom prst="rect">
            <a:avLst/>
          </a:prstGeom>
          <a:noFill/>
          <a:ln>
            <a:noFill/>
          </a:ln>
        </p:spPr>
      </p:pic>
      <p:pic>
        <p:nvPicPr>
          <p:cNvPr id="68" name="Google Shape;68;p17"/>
          <p:cNvPicPr preferRelativeResize="0"/>
          <p:nvPr/>
        </p:nvPicPr>
        <p:blipFill rotWithShape="1">
          <a:blip r:embed="rId2">
            <a:alphaModFix/>
          </a:blip>
          <a:srcRect l="-55210" t="50562" r="55209" b="-6811"/>
          <a:stretch/>
        </p:blipFill>
        <p:spPr>
          <a:xfrm rot="10800000">
            <a:off x="0" y="0"/>
            <a:ext cx="12192000" cy="6858000"/>
          </a:xfrm>
          <a:prstGeom prst="rect">
            <a:avLst/>
          </a:prstGeom>
          <a:noFill/>
          <a:ln>
            <a:noFill/>
          </a:ln>
        </p:spPr>
      </p:pic>
    </p:spTree>
    <p:extLst>
      <p:ext uri="{BB962C8B-B14F-4D97-AF65-F5344CB8AC3E}">
        <p14:creationId xmlns:p14="http://schemas.microsoft.com/office/powerpoint/2010/main" val="284927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50928C21-67B5-4654-9658-948327002927}" type="datetimeFigureOut">
              <a:rPr lang="uk-UA" smtClean="0"/>
              <a:t>18.02.2024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179775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uk-U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928C21-67B5-4654-9658-948327002927}" type="datetimeFigureOut">
              <a:rPr lang="uk-UA" smtClean="0"/>
              <a:t>18.02.2024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230659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Date Placeholder 4"/>
          <p:cNvSpPr>
            <a:spLocks noGrp="1"/>
          </p:cNvSpPr>
          <p:nvPr>
            <p:ph type="dt" sz="half" idx="10"/>
          </p:nvPr>
        </p:nvSpPr>
        <p:spPr/>
        <p:txBody>
          <a:bodyPr/>
          <a:lstStyle/>
          <a:p>
            <a:fld id="{50928C21-67B5-4654-9658-948327002927}" type="datetimeFigureOut">
              <a:rPr lang="uk-UA" smtClean="0"/>
              <a:t>18.02.2024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241005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uk-U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7" name="Date Placeholder 6"/>
          <p:cNvSpPr>
            <a:spLocks noGrp="1"/>
          </p:cNvSpPr>
          <p:nvPr>
            <p:ph type="dt" sz="half" idx="10"/>
          </p:nvPr>
        </p:nvSpPr>
        <p:spPr/>
        <p:txBody>
          <a:bodyPr/>
          <a:lstStyle/>
          <a:p>
            <a:fld id="{50928C21-67B5-4654-9658-948327002927}" type="datetimeFigureOut">
              <a:rPr lang="uk-UA" smtClean="0"/>
              <a:t>18.02.2024</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165222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Date Placeholder 2"/>
          <p:cNvSpPr>
            <a:spLocks noGrp="1"/>
          </p:cNvSpPr>
          <p:nvPr>
            <p:ph type="dt" sz="half" idx="10"/>
          </p:nvPr>
        </p:nvSpPr>
        <p:spPr/>
        <p:txBody>
          <a:bodyPr/>
          <a:lstStyle/>
          <a:p>
            <a:fld id="{50928C21-67B5-4654-9658-948327002927}" type="datetimeFigureOut">
              <a:rPr lang="uk-UA" smtClean="0"/>
              <a:t>18.02.2024</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301126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28C21-67B5-4654-9658-948327002927}" type="datetimeFigureOut">
              <a:rPr lang="uk-UA" smtClean="0"/>
              <a:t>18.02.2024</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429446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uk-U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928C21-67B5-4654-9658-948327002927}" type="datetimeFigureOut">
              <a:rPr lang="uk-UA" smtClean="0"/>
              <a:t>18.02.2024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425623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uk-U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928C21-67B5-4654-9658-948327002927}" type="datetimeFigureOut">
              <a:rPr lang="uk-UA" smtClean="0"/>
              <a:t>18.02.2024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37F5F4EA-0271-4A96-9052-9733F90282DC}" type="slidenum">
              <a:rPr lang="uk-UA" smtClean="0"/>
              <a:t>‹#›</a:t>
            </a:fld>
            <a:endParaRPr lang="uk-UA"/>
          </a:p>
        </p:txBody>
      </p:sp>
    </p:spTree>
    <p:extLst>
      <p:ext uri="{BB962C8B-B14F-4D97-AF65-F5344CB8AC3E}">
        <p14:creationId xmlns:p14="http://schemas.microsoft.com/office/powerpoint/2010/main" val="13755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uk-U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8C21-67B5-4654-9658-948327002927}" type="datetimeFigureOut">
              <a:rPr lang="uk-UA" smtClean="0"/>
              <a:t>18.02.2024</a:t>
            </a:fld>
            <a:endParaRPr lang="uk-U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F5F4EA-0271-4A96-9052-9733F90282DC}" type="slidenum">
              <a:rPr lang="uk-UA" smtClean="0"/>
              <a:t>‹#›</a:t>
            </a:fld>
            <a:endParaRPr lang="uk-UA"/>
          </a:p>
        </p:txBody>
      </p:sp>
    </p:spTree>
    <p:extLst>
      <p:ext uri="{BB962C8B-B14F-4D97-AF65-F5344CB8AC3E}">
        <p14:creationId xmlns:p14="http://schemas.microsoft.com/office/powerpoint/2010/main" val="3725973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449" y="1780132"/>
            <a:ext cx="9769951" cy="2597903"/>
          </a:xfrm>
        </p:spPr>
        <p:txBody>
          <a:bodyPr/>
          <a:lstStyle/>
          <a:p>
            <a:pPr algn="ctr"/>
            <a:r>
              <a:rPr lang="uk-UA" sz="6600" dirty="0">
                <a:latin typeface="Georgia" panose="02040502050405020303" pitchFamily="18" charset="0"/>
              </a:rPr>
              <a:t>Візуалізація </a:t>
            </a:r>
            <a:r>
              <a:rPr lang="uk-UA" sz="6600" dirty="0" smtClean="0">
                <a:latin typeface="Georgia" panose="02040502050405020303" pitchFamily="18" charset="0"/>
              </a:rPr>
              <a:t>даних</a:t>
            </a:r>
            <a:endParaRPr lang="uk-UA" sz="6600" dirty="0">
              <a:latin typeface="Georgia" panose="02040502050405020303" pitchFamily="18" charset="0"/>
            </a:endParaRPr>
          </a:p>
        </p:txBody>
      </p:sp>
    </p:spTree>
    <p:extLst>
      <p:ext uri="{BB962C8B-B14F-4D97-AF65-F5344CB8AC3E}">
        <p14:creationId xmlns:p14="http://schemas.microsoft.com/office/powerpoint/2010/main" val="1299968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285200" cy="921503"/>
          </a:xfrm>
        </p:spPr>
        <p:txBody>
          <a:bodyPr/>
          <a:lstStyle/>
          <a:p>
            <a:pPr algn="ctr"/>
            <a:r>
              <a:rPr lang="uk-UA" sz="3600" dirty="0" smtClean="0">
                <a:latin typeface="Georgia" panose="02040502050405020303" pitchFamily="18" charset="0"/>
              </a:rPr>
              <a:t>Принципи сприйняття інформації</a:t>
            </a:r>
            <a:endParaRPr lang="uk-UA" sz="3600" dirty="0">
              <a:latin typeface="Georgia" panose="02040502050405020303" pitchFamily="18" charset="0"/>
            </a:endParaRPr>
          </a:p>
        </p:txBody>
      </p:sp>
      <p:sp>
        <p:nvSpPr>
          <p:cNvPr id="3" name="TextBox 2"/>
          <p:cNvSpPr txBox="1"/>
          <p:nvPr/>
        </p:nvSpPr>
        <p:spPr>
          <a:xfrm>
            <a:off x="953467" y="1634837"/>
            <a:ext cx="10116315" cy="523220"/>
          </a:xfrm>
          <a:prstGeom prst="rect">
            <a:avLst/>
          </a:prstGeom>
          <a:noFill/>
        </p:spPr>
        <p:txBody>
          <a:bodyPr wrap="square" rtlCol="0">
            <a:spAutoFit/>
          </a:bodyPr>
          <a:lstStyle/>
          <a:p>
            <a:pPr algn="ctr"/>
            <a:r>
              <a:rPr lang="uk-UA" sz="2800" dirty="0" smtClean="0">
                <a:latin typeface="Georgia" panose="02040502050405020303" pitchFamily="18" charset="0"/>
              </a:rPr>
              <a:t>Наближеність</a:t>
            </a:r>
            <a:endParaRPr lang="uk-UA" sz="2800" dirty="0">
              <a:latin typeface="Georgia" panose="02040502050405020303" pitchFamily="18" charset="0"/>
            </a:endParaRPr>
          </a:p>
        </p:txBody>
      </p:sp>
      <p:pic>
        <p:nvPicPr>
          <p:cNvPr id="4" name="Picture 3"/>
          <p:cNvPicPr>
            <a:picLocks noChangeAspect="1"/>
          </p:cNvPicPr>
          <p:nvPr/>
        </p:nvPicPr>
        <p:blipFill rotWithShape="1">
          <a:blip r:embed="rId2"/>
          <a:srcRect l="37435" t="50284" r="41056" b="23769"/>
          <a:stretch/>
        </p:blipFill>
        <p:spPr>
          <a:xfrm>
            <a:off x="2854036" y="2244162"/>
            <a:ext cx="5597236" cy="3796146"/>
          </a:xfrm>
          <a:prstGeom prst="rect">
            <a:avLst/>
          </a:prstGeom>
        </p:spPr>
      </p:pic>
    </p:spTree>
    <p:extLst>
      <p:ext uri="{BB962C8B-B14F-4D97-AF65-F5344CB8AC3E}">
        <p14:creationId xmlns:p14="http://schemas.microsoft.com/office/powerpoint/2010/main" val="3662679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bar graph above shows the production of apples, blueberries, cranberries, grapes, and strawberries over 2016-2020 in Canada, with apples being produced more than any other fruit throughout all ye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831" y="212292"/>
            <a:ext cx="7450570" cy="6382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261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074751" cy="1240158"/>
          </a:xfrm>
        </p:spPr>
        <p:txBody>
          <a:bodyPr/>
          <a:lstStyle/>
          <a:p>
            <a:pPr algn="ctr"/>
            <a:r>
              <a:rPr lang="uk-UA" sz="3600" dirty="0" smtClean="0">
                <a:latin typeface="Georgia" panose="02040502050405020303" pitchFamily="18" charset="0"/>
              </a:rPr>
              <a:t>Подібність</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3"/>
          <a:srcRect l="38129" t="52312" r="43389" b="22540"/>
          <a:stretch/>
        </p:blipFill>
        <p:spPr>
          <a:xfrm>
            <a:off x="2175163" y="1333412"/>
            <a:ext cx="6733309" cy="5151271"/>
          </a:xfrm>
          <a:prstGeom prst="rect">
            <a:avLst/>
          </a:prstGeom>
        </p:spPr>
      </p:pic>
    </p:spTree>
    <p:extLst>
      <p:ext uri="{BB962C8B-B14F-4D97-AF65-F5344CB8AC3E}">
        <p14:creationId xmlns:p14="http://schemas.microsoft.com/office/powerpoint/2010/main" val="2024146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daydreamingnumbers.com/wp-content/uploads/2018/08/Similarit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48" y="415636"/>
            <a:ext cx="9570316" cy="540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4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6" y="713333"/>
            <a:ext cx="10421115" cy="949212"/>
          </a:xfrm>
        </p:spPr>
        <p:txBody>
          <a:bodyPr/>
          <a:lstStyle/>
          <a:p>
            <a:pPr algn="ctr"/>
            <a:r>
              <a:rPr lang="uk-UA" sz="3600" dirty="0" smtClean="0">
                <a:latin typeface="Georgia" panose="02040502050405020303" pitchFamily="18" charset="0"/>
              </a:rPr>
              <a:t>Обмеженість</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36157" t="45740" r="38714" b="28125"/>
          <a:stretch/>
        </p:blipFill>
        <p:spPr>
          <a:xfrm>
            <a:off x="1393643" y="1662545"/>
            <a:ext cx="8041302" cy="4702120"/>
          </a:xfrm>
          <a:prstGeom prst="rect">
            <a:avLst/>
          </a:prstGeom>
        </p:spPr>
      </p:pic>
    </p:spTree>
    <p:extLst>
      <p:ext uri="{BB962C8B-B14F-4D97-AF65-F5344CB8AC3E}">
        <p14:creationId xmlns:p14="http://schemas.microsoft.com/office/powerpoint/2010/main" val="802453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ro.medium.com/v2/resize:fit:700/1*r8l5_SODAORvequJ3QhOx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738" y="608589"/>
            <a:ext cx="7475876" cy="554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017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daydreamingnumbers.com/wp-content/uploads/2018/08/Enclos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197" y="326351"/>
            <a:ext cx="9031472" cy="606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095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6" y="713333"/>
            <a:ext cx="10379551" cy="1157031"/>
          </a:xfrm>
        </p:spPr>
        <p:txBody>
          <a:bodyPr/>
          <a:lstStyle/>
          <a:p>
            <a:pPr algn="ctr"/>
            <a:r>
              <a:rPr lang="uk-UA" sz="3600" dirty="0" smtClean="0">
                <a:latin typeface="Georgia" panose="02040502050405020303" pitchFamily="18" charset="0"/>
              </a:rPr>
              <a:t>Замкненість</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25722" t="38731" r="29343" b="47064"/>
          <a:stretch/>
        </p:blipFill>
        <p:spPr>
          <a:xfrm>
            <a:off x="284200" y="1690254"/>
            <a:ext cx="11494313" cy="3089564"/>
          </a:xfrm>
          <a:prstGeom prst="rect">
            <a:avLst/>
          </a:prstGeom>
        </p:spPr>
      </p:pic>
    </p:spTree>
    <p:extLst>
      <p:ext uri="{BB962C8B-B14F-4D97-AF65-F5344CB8AC3E}">
        <p14:creationId xmlns:p14="http://schemas.microsoft.com/office/powerpoint/2010/main" val="359241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daydreamingnumbers.com/wp-content/uploads/2018/08/Clos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3" y="206023"/>
            <a:ext cx="5801878" cy="405113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daydreamingnumbers.com/wp-content/uploads/2018/08/Clos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55" y="1840046"/>
            <a:ext cx="6923700" cy="483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211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9201915" cy="1240158"/>
          </a:xfrm>
        </p:spPr>
        <p:txBody>
          <a:bodyPr/>
          <a:lstStyle/>
          <a:p>
            <a:pPr algn="ctr"/>
            <a:r>
              <a:rPr lang="uk-UA" sz="3600" dirty="0" smtClean="0">
                <a:latin typeface="Georgia" panose="02040502050405020303" pitchFamily="18" charset="0"/>
              </a:rPr>
              <a:t>Неперервність</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32431" t="51420" r="36370" b="12216"/>
          <a:stretch/>
        </p:blipFill>
        <p:spPr>
          <a:xfrm>
            <a:off x="2083860" y="1483619"/>
            <a:ext cx="6941127" cy="4548452"/>
          </a:xfrm>
          <a:prstGeom prst="rect">
            <a:avLst/>
          </a:prstGeom>
        </p:spPr>
      </p:pic>
    </p:spTree>
    <p:extLst>
      <p:ext uri="{BB962C8B-B14F-4D97-AF65-F5344CB8AC3E}">
        <p14:creationId xmlns:p14="http://schemas.microsoft.com/office/powerpoint/2010/main" val="3085917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1818" y="2369126"/>
            <a:ext cx="8132618" cy="3539430"/>
          </a:xfrm>
          <a:prstGeom prst="rect">
            <a:avLst/>
          </a:prstGeom>
        </p:spPr>
        <p:txBody>
          <a:bodyPr wrap="square">
            <a:spAutoFit/>
          </a:bodyPr>
          <a:lstStyle/>
          <a:p>
            <a:pPr lvl="1">
              <a:buClr>
                <a:schemeClr val="dk1"/>
              </a:buClr>
              <a:buFont typeface="Albert Sans"/>
              <a:buChar char="●"/>
            </a:pPr>
            <a:r>
              <a:rPr lang="uk-UA" sz="2800" dirty="0" smtClean="0">
                <a:latin typeface="Georgia" panose="02040502050405020303" pitchFamily="18" charset="0"/>
              </a:rPr>
              <a:t>Що таке візуалізація </a:t>
            </a:r>
            <a:r>
              <a:rPr lang="uk-UA" sz="2800" dirty="0" smtClean="0">
                <a:latin typeface="Georgia" panose="02040502050405020303" pitchFamily="18" charset="0"/>
              </a:rPr>
              <a:t>даних</a:t>
            </a:r>
            <a:endParaRPr lang="en-GB" sz="2800" dirty="0" smtClean="0">
              <a:latin typeface="Georgia" panose="02040502050405020303" pitchFamily="18" charset="0"/>
            </a:endParaRPr>
          </a:p>
          <a:p>
            <a:pPr lvl="1">
              <a:buClr>
                <a:schemeClr val="dk1"/>
              </a:buClr>
              <a:buFont typeface="Albert Sans"/>
              <a:buChar char="●"/>
            </a:pPr>
            <a:r>
              <a:rPr lang="uk-UA" sz="2800" dirty="0">
                <a:latin typeface="Georgia" panose="02040502050405020303" pitchFamily="18" charset="0"/>
              </a:rPr>
              <a:t>Принципи сприйняття інформації</a:t>
            </a:r>
            <a:endParaRPr lang="uk-UA" sz="2800" dirty="0" smtClean="0">
              <a:latin typeface="Georgia" panose="02040502050405020303" pitchFamily="18" charset="0"/>
            </a:endParaRPr>
          </a:p>
          <a:p>
            <a:pPr lvl="1">
              <a:buClr>
                <a:schemeClr val="dk1"/>
              </a:buClr>
              <a:buFont typeface="Albert Sans"/>
              <a:buChar char="●"/>
            </a:pPr>
            <a:r>
              <a:rPr lang="uk-UA" sz="2800" dirty="0">
                <a:latin typeface="Georgia" panose="02040502050405020303" pitchFamily="18" charset="0"/>
              </a:rPr>
              <a:t>Сфери </a:t>
            </a:r>
            <a:r>
              <a:rPr lang="uk-UA" sz="2800" dirty="0" smtClean="0">
                <a:latin typeface="Georgia" panose="02040502050405020303" pitchFamily="18" charset="0"/>
              </a:rPr>
              <a:t>використання</a:t>
            </a:r>
            <a:r>
              <a:rPr lang="en-GB" sz="2800" dirty="0" smtClean="0">
                <a:latin typeface="Georgia" panose="02040502050405020303" pitchFamily="18" charset="0"/>
              </a:rPr>
              <a:t> </a:t>
            </a:r>
            <a:r>
              <a:rPr lang="uk-UA" sz="2800" dirty="0" smtClean="0">
                <a:latin typeface="Georgia" panose="02040502050405020303" pitchFamily="18" charset="0"/>
              </a:rPr>
              <a:t>візуалізації даних</a:t>
            </a:r>
          </a:p>
          <a:p>
            <a:pPr lvl="1">
              <a:buClr>
                <a:schemeClr val="dk1"/>
              </a:buClr>
              <a:buFont typeface="Albert Sans"/>
              <a:buChar char="●"/>
            </a:pPr>
            <a:r>
              <a:rPr lang="uk-UA" sz="2800" dirty="0" smtClean="0">
                <a:latin typeface="Georgia" panose="02040502050405020303" pitchFamily="18" charset="0"/>
              </a:rPr>
              <a:t>Форми і функції візуалізації даних</a:t>
            </a:r>
          </a:p>
          <a:p>
            <a:pPr lvl="1">
              <a:buClr>
                <a:schemeClr val="dk1"/>
              </a:buClr>
              <a:buFont typeface="Albert Sans"/>
              <a:buChar char="●"/>
            </a:pPr>
            <a:r>
              <a:rPr lang="uk-UA" sz="2800" dirty="0">
                <a:latin typeface="Georgia" panose="02040502050405020303" pitchFamily="18" charset="0"/>
              </a:rPr>
              <a:t>Принципи для покращення візуалізації даних</a:t>
            </a:r>
            <a:endParaRPr lang="uk-UA" sz="2800" dirty="0" smtClean="0">
              <a:latin typeface="Georgia" panose="02040502050405020303" pitchFamily="18" charset="0"/>
            </a:endParaRPr>
          </a:p>
          <a:p>
            <a:pPr lvl="1">
              <a:spcBef>
                <a:spcPts val="0"/>
              </a:spcBef>
              <a:buClr>
                <a:schemeClr val="dk1"/>
              </a:buClr>
              <a:buFont typeface="Albert Sans"/>
              <a:buChar char="●"/>
            </a:pPr>
            <a:r>
              <a:rPr lang="uk-UA" sz="2800" dirty="0" smtClean="0">
                <a:latin typeface="Georgia" panose="02040502050405020303" pitchFamily="18" charset="0"/>
              </a:rPr>
              <a:t>Типи візуалізації</a:t>
            </a:r>
            <a:endParaRPr lang="en-GB" sz="2800" dirty="0" smtClean="0">
              <a:latin typeface="Georgia" panose="02040502050405020303" pitchFamily="18" charset="0"/>
            </a:endParaRPr>
          </a:p>
          <a:p>
            <a:pPr lvl="1">
              <a:spcBef>
                <a:spcPts val="0"/>
              </a:spcBef>
              <a:buClr>
                <a:schemeClr val="dk1"/>
              </a:buClr>
              <a:buFont typeface="Albert Sans"/>
              <a:buChar char="●"/>
            </a:pPr>
            <a:r>
              <a:rPr lang="uk-UA" sz="2800" dirty="0" smtClean="0">
                <a:latin typeface="Georgia" panose="02040502050405020303" pitchFamily="18" charset="0"/>
              </a:rPr>
              <a:t>Інструменти </a:t>
            </a:r>
            <a:r>
              <a:rPr lang="uk-UA" sz="2800" dirty="0" smtClean="0">
                <a:latin typeface="Georgia" panose="02040502050405020303" pitchFamily="18" charset="0"/>
              </a:rPr>
              <a:t>візуалізації</a:t>
            </a:r>
            <a:endParaRPr lang="en-GB" sz="2800" dirty="0" smtClean="0">
              <a:latin typeface="Georgia" panose="02040502050405020303" pitchFamily="18" charset="0"/>
            </a:endParaRPr>
          </a:p>
        </p:txBody>
      </p:sp>
      <p:sp>
        <p:nvSpPr>
          <p:cNvPr id="3" name="Rectangle 2"/>
          <p:cNvSpPr/>
          <p:nvPr/>
        </p:nvSpPr>
        <p:spPr>
          <a:xfrm>
            <a:off x="3993495" y="916769"/>
            <a:ext cx="5330614" cy="1015663"/>
          </a:xfrm>
          <a:prstGeom prst="rect">
            <a:avLst/>
          </a:prstGeom>
        </p:spPr>
        <p:txBody>
          <a:bodyPr wrap="square">
            <a:spAutoFit/>
          </a:bodyPr>
          <a:lstStyle/>
          <a:p>
            <a:r>
              <a:rPr lang="uk-UA" sz="6000" dirty="0" smtClean="0"/>
              <a:t>План заняття</a:t>
            </a:r>
            <a:endParaRPr lang="uk-UA" sz="6000" dirty="0"/>
          </a:p>
        </p:txBody>
      </p:sp>
    </p:spTree>
    <p:extLst>
      <p:ext uri="{BB962C8B-B14F-4D97-AF65-F5344CB8AC3E}">
        <p14:creationId xmlns:p14="http://schemas.microsoft.com/office/powerpoint/2010/main" val="2513020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337988" cy="907649"/>
          </a:xfrm>
        </p:spPr>
        <p:txBody>
          <a:bodyPr/>
          <a:lstStyle/>
          <a:p>
            <a:pPr algn="ctr"/>
            <a:r>
              <a:rPr lang="uk-UA" sz="3600" dirty="0" smtClean="0">
                <a:latin typeface="Georgia" panose="02040502050405020303" pitchFamily="18" charset="0"/>
              </a:rPr>
              <a:t>Зв’язність</a:t>
            </a:r>
            <a:endParaRPr lang="uk-UA" sz="3600" dirty="0">
              <a:latin typeface="Georgia" panose="02040502050405020303" pitchFamily="18" charset="0"/>
            </a:endParaRPr>
          </a:p>
        </p:txBody>
      </p:sp>
      <p:pic>
        <p:nvPicPr>
          <p:cNvPr id="4" name="Picture 3"/>
          <p:cNvPicPr>
            <a:picLocks noChangeAspect="1"/>
          </p:cNvPicPr>
          <p:nvPr/>
        </p:nvPicPr>
        <p:blipFill rotWithShape="1">
          <a:blip r:embed="rId2"/>
          <a:srcRect l="6023" t="45170" r="5383" b="32671"/>
          <a:stretch/>
        </p:blipFill>
        <p:spPr>
          <a:xfrm>
            <a:off x="358970" y="2216727"/>
            <a:ext cx="11526982" cy="2230582"/>
          </a:xfrm>
          <a:prstGeom prst="rect">
            <a:avLst/>
          </a:prstGeom>
        </p:spPr>
      </p:pic>
    </p:spTree>
    <p:extLst>
      <p:ext uri="{BB962C8B-B14F-4D97-AF65-F5344CB8AC3E}">
        <p14:creationId xmlns:p14="http://schemas.microsoft.com/office/powerpoint/2010/main" val="2137743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285200" cy="921503"/>
          </a:xfrm>
        </p:spPr>
        <p:txBody>
          <a:bodyPr/>
          <a:lstStyle/>
          <a:p>
            <a:pPr algn="ctr"/>
            <a:r>
              <a:rPr lang="en-GB" sz="3600" dirty="0" smtClean="0">
                <a:latin typeface="Georgia" panose="02040502050405020303" pitchFamily="18" charset="0"/>
              </a:rPr>
              <a:t>Law of figure and ground</a:t>
            </a:r>
            <a:endParaRPr lang="uk-UA" sz="3600" dirty="0">
              <a:latin typeface="Georgia" panose="02040502050405020303" pitchFamily="18" charset="0"/>
            </a:endParaRPr>
          </a:p>
        </p:txBody>
      </p:sp>
      <p:pic>
        <p:nvPicPr>
          <p:cNvPr id="10246" name="Picture 6" descr="Hope for African Children Initiative-principle of ground to 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93" y="1380548"/>
            <a:ext cx="5495925"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Figure &amp; Ground Princi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6918" y="1380549"/>
            <a:ext cx="6356527" cy="44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920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Revised data visualization by P.A. Fedewa at Reuters. Available at: https://www.businessinsider.com/gun-deaths-in-florida-increased-with-stand-your-ground-201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18" y="185393"/>
            <a:ext cx="6816437" cy="651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424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Data visuali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945" y="394123"/>
            <a:ext cx="9958243" cy="529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285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smtClean="0">
                <a:latin typeface="Georgia" panose="02040502050405020303" pitchFamily="18" charset="0"/>
              </a:rPr>
              <a:t>Law of simplicity</a:t>
            </a:r>
            <a:endParaRPr lang="uk-UA" sz="3600" dirty="0">
              <a:latin typeface="Georgia" panose="02040502050405020303" pitchFamily="18" charset="0"/>
            </a:endParaRPr>
          </a:p>
        </p:txBody>
      </p:sp>
      <p:pic>
        <p:nvPicPr>
          <p:cNvPr id="13314" name="Picture 2" descr="https://www.webfx.com/wp-content/uploads/2021/10/0358-04_gestalt_law_of_similar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67" y="1575156"/>
            <a:ext cx="10102460" cy="450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97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ie charts are often bad even when done right, but this takes the cake for least intuitive way to present these market growth proj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4" y="23335"/>
            <a:ext cx="5306291" cy="28572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is chart published in the May 2020 edition of Fortune magazine attempts to show how Seattle was flattening their Covid-19 curve, but since the data didn’t support that conclusion they resorted to using variable y-axis values to convince the r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627" y="2147951"/>
            <a:ext cx="7109154" cy="455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4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smtClean="0">
                <a:latin typeface="Georgia" panose="02040502050405020303" pitchFamily="18" charset="0"/>
              </a:rPr>
              <a:t>Law of focal point</a:t>
            </a:r>
            <a:endParaRPr lang="uk-UA" sz="3600" dirty="0">
              <a:latin typeface="Georgia" panose="02040502050405020303" pitchFamily="18" charset="0"/>
            </a:endParaRPr>
          </a:p>
        </p:txBody>
      </p:sp>
      <p:pic>
        <p:nvPicPr>
          <p:cNvPr id="14338" name="Picture 2" descr="https://www.webfx.com/wp-content/uploads/2021/10/0358-06_gestalt_law_focal_po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67" y="1749732"/>
            <a:ext cx="9279616" cy="408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865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296" t="20643" r="25037" b="11743"/>
          <a:stretch/>
        </p:blipFill>
        <p:spPr>
          <a:xfrm>
            <a:off x="2770909" y="1510145"/>
            <a:ext cx="6982692" cy="4946074"/>
          </a:xfrm>
          <a:prstGeom prst="rect">
            <a:avLst/>
          </a:prstGeom>
        </p:spPr>
      </p:pic>
      <p:sp>
        <p:nvSpPr>
          <p:cNvPr id="2" name="Title 1"/>
          <p:cNvSpPr>
            <a:spLocks noGrp="1"/>
          </p:cNvSpPr>
          <p:nvPr>
            <p:ph type="title"/>
          </p:nvPr>
        </p:nvSpPr>
        <p:spPr>
          <a:xfrm>
            <a:off x="884194" y="200715"/>
            <a:ext cx="10285200" cy="796812"/>
          </a:xfrm>
        </p:spPr>
        <p:txBody>
          <a:bodyPr/>
          <a:lstStyle/>
          <a:p>
            <a:pPr algn="ctr"/>
            <a:r>
              <a:rPr lang="en-GB" sz="3600" dirty="0" err="1" smtClean="0">
                <a:latin typeface="Georgia" panose="02040502050405020303" pitchFamily="18" charset="0"/>
              </a:rPr>
              <a:t>Preattentive</a:t>
            </a:r>
            <a:r>
              <a:rPr lang="en-GB" sz="3600" dirty="0" smtClean="0">
                <a:latin typeface="Georgia" panose="02040502050405020303" pitchFamily="18" charset="0"/>
              </a:rPr>
              <a:t> attributes</a:t>
            </a:r>
            <a:endParaRPr lang="uk-UA" sz="3600" dirty="0">
              <a:latin typeface="Georgia" panose="02040502050405020303" pitchFamily="18" charset="0"/>
            </a:endParaRPr>
          </a:p>
        </p:txBody>
      </p:sp>
    </p:spTree>
    <p:extLst>
      <p:ext uri="{BB962C8B-B14F-4D97-AF65-F5344CB8AC3E}">
        <p14:creationId xmlns:p14="http://schemas.microsoft.com/office/powerpoint/2010/main" val="2646707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4222" t="34564" r="17523" b="12216"/>
          <a:stretch/>
        </p:blipFill>
        <p:spPr>
          <a:xfrm>
            <a:off x="471551" y="928254"/>
            <a:ext cx="11093052" cy="4862945"/>
          </a:xfrm>
          <a:prstGeom prst="rect">
            <a:avLst/>
          </a:prstGeom>
        </p:spPr>
      </p:pic>
      <p:sp>
        <p:nvSpPr>
          <p:cNvPr id="2" name="TextBox 1"/>
          <p:cNvSpPr txBox="1"/>
          <p:nvPr/>
        </p:nvSpPr>
        <p:spPr>
          <a:xfrm>
            <a:off x="609600" y="401782"/>
            <a:ext cx="3343567" cy="646331"/>
          </a:xfrm>
          <a:prstGeom prst="rect">
            <a:avLst/>
          </a:prstGeom>
          <a:noFill/>
        </p:spPr>
        <p:txBody>
          <a:bodyPr wrap="square" rtlCol="0">
            <a:spAutoFit/>
          </a:bodyPr>
          <a:lstStyle/>
          <a:p>
            <a:r>
              <a:rPr lang="uk-UA" sz="3600" dirty="0" smtClean="0">
                <a:latin typeface="Georgia" panose="02040502050405020303" pitchFamily="18" charset="0"/>
              </a:rPr>
              <a:t>Приклад 1.</a:t>
            </a:r>
            <a:endParaRPr lang="uk-UA" sz="3600" dirty="0">
              <a:latin typeface="Georgia" panose="02040502050405020303" pitchFamily="18" charset="0"/>
            </a:endParaRPr>
          </a:p>
        </p:txBody>
      </p:sp>
    </p:spTree>
    <p:extLst>
      <p:ext uri="{BB962C8B-B14F-4D97-AF65-F5344CB8AC3E}">
        <p14:creationId xmlns:p14="http://schemas.microsoft.com/office/powerpoint/2010/main" val="3939043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4"/>
            <a:ext cx="10285200" cy="616702"/>
          </a:xfrm>
        </p:spPr>
        <p:txBody>
          <a:bodyPr/>
          <a:lstStyle/>
          <a:p>
            <a:r>
              <a:rPr lang="uk-UA" sz="3600" dirty="0" smtClean="0">
                <a:latin typeface="Georgia" panose="02040502050405020303" pitchFamily="18" charset="0"/>
              </a:rPr>
              <a:t>Приклад 2.</a:t>
            </a:r>
            <a:endParaRPr lang="uk-UA" sz="3600" dirty="0">
              <a:latin typeface="Georgia" panose="02040502050405020303" pitchFamily="18" charset="0"/>
            </a:endParaRPr>
          </a:p>
        </p:txBody>
      </p:sp>
      <p:pic>
        <p:nvPicPr>
          <p:cNvPr id="15362" name="Picture 2" descr="GestaltContinuit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55" y="1330036"/>
            <a:ext cx="5311346" cy="38931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estaltContinuit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382" y="0"/>
            <a:ext cx="5050648" cy="339436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GestaltContinuity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382" y="3276599"/>
            <a:ext cx="5050648" cy="343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57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953466" y="713334"/>
            <a:ext cx="10615079" cy="5798302"/>
          </a:xfrm>
          <a:prstGeom prst="rect">
            <a:avLst/>
          </a:prstGeom>
        </p:spPr>
        <p:txBody>
          <a:bodyPr spcFirstLastPara="1" vert="horz" wrap="square" lIns="121900" tIns="121900" rIns="121900" bIns="121900" rtlCol="0" anchor="t" anchorCtr="0">
            <a:noAutofit/>
          </a:bodyPr>
          <a:lstStyle/>
          <a:p>
            <a:r>
              <a:rPr lang="uk-UA" sz="4400" dirty="0">
                <a:latin typeface="Georgia" panose="02040502050405020303" pitchFamily="18" charset="0"/>
              </a:rPr>
              <a:t>Візуалізація – </a:t>
            </a:r>
            <a:r>
              <a:rPr lang="ru-RU" sz="4400" dirty="0" smtClean="0">
                <a:latin typeface="Georgia" panose="02040502050405020303" pitchFamily="18" charset="0"/>
              </a:rPr>
              <a:t>це візуальне представлення інформації</a:t>
            </a:r>
            <a:r>
              <a:rPr lang="en-GB" sz="4400" dirty="0" smtClean="0">
                <a:latin typeface="Georgia" panose="02040502050405020303" pitchFamily="18" charset="0"/>
              </a:rPr>
              <a:t>;</a:t>
            </a:r>
            <a:r>
              <a:rPr lang="uk-UA" sz="4400" dirty="0" smtClean="0">
                <a:latin typeface="Georgia" panose="02040502050405020303" pitchFamily="18" charset="0"/>
              </a:rPr>
              <a:t/>
            </a:r>
            <a:br>
              <a:rPr lang="uk-UA" sz="4400" dirty="0" smtClean="0">
                <a:latin typeface="Georgia" panose="02040502050405020303" pitchFamily="18" charset="0"/>
              </a:rPr>
            </a:br>
            <a:r>
              <a:rPr lang="en-GB" sz="4400" dirty="0">
                <a:latin typeface="Georgia" panose="02040502050405020303" pitchFamily="18" charset="0"/>
              </a:rPr>
              <a:t/>
            </a:r>
            <a:br>
              <a:rPr lang="en-GB" sz="4400" dirty="0">
                <a:latin typeface="Georgia" panose="02040502050405020303" pitchFamily="18" charset="0"/>
              </a:rPr>
            </a:br>
            <a:r>
              <a:rPr lang="uk-UA" sz="4400" dirty="0">
                <a:latin typeface="Georgia" panose="02040502050405020303" pitchFamily="18" charset="0"/>
              </a:rPr>
              <a:t>це кодування даних за допомогою візуальних властивостей геометричних об’єктів.</a:t>
            </a:r>
            <a:endParaRPr sz="4400" dirty="0">
              <a:latin typeface="Georgia" panose="02040502050405020303" pitchFamily="18" charset="0"/>
            </a:endParaRPr>
          </a:p>
        </p:txBody>
      </p:sp>
    </p:spTree>
    <p:extLst>
      <p:ext uri="{BB962C8B-B14F-4D97-AF65-F5344CB8AC3E}">
        <p14:creationId xmlns:p14="http://schemas.microsoft.com/office/powerpoint/2010/main" val="1561567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85" y="628186"/>
            <a:ext cx="2648715" cy="2473212"/>
          </a:xfrm>
        </p:spPr>
        <p:txBody>
          <a:bodyPr/>
          <a:lstStyle/>
          <a:p>
            <a:r>
              <a:rPr lang="uk-UA" sz="3200" dirty="0" smtClean="0">
                <a:latin typeface="Georgia" panose="02040502050405020303" pitchFamily="18" charset="0"/>
              </a:rPr>
              <a:t>Приклад </a:t>
            </a:r>
            <a:r>
              <a:rPr lang="uk-UA" sz="3200" dirty="0" smtClean="0">
                <a:latin typeface="Georgia" panose="02040502050405020303" pitchFamily="18" charset="0"/>
              </a:rPr>
              <a:t>3.</a:t>
            </a:r>
            <a:r>
              <a:rPr lang="uk-UA" sz="3200" dirty="0" smtClean="0">
                <a:latin typeface="Georgia" panose="02040502050405020303" pitchFamily="18" charset="0"/>
              </a:rPr>
              <a:t/>
            </a:r>
            <a:br>
              <a:rPr lang="uk-UA" sz="3200" dirty="0" smtClean="0">
                <a:latin typeface="Georgia" panose="02040502050405020303" pitchFamily="18" charset="0"/>
              </a:rPr>
            </a:br>
            <a:r>
              <a:rPr lang="uk-UA" sz="3200" dirty="0" smtClean="0">
                <a:latin typeface="Georgia" panose="02040502050405020303" pitchFamily="18" charset="0"/>
              </a:rPr>
              <a:t>Знай що візуалізуєш!</a:t>
            </a:r>
            <a:endParaRPr lang="uk-UA" sz="3200" dirty="0">
              <a:latin typeface="Georgia" panose="02040502050405020303" pitchFamily="18" charset="0"/>
            </a:endParaRPr>
          </a:p>
        </p:txBody>
      </p:sp>
      <p:pic>
        <p:nvPicPr>
          <p:cNvPr id="16386" name="Picture 2" descr="GestaltProxim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514" y="276224"/>
            <a:ext cx="7122485" cy="658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189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9437442" cy="838376"/>
          </a:xfrm>
        </p:spPr>
        <p:txBody>
          <a:bodyPr/>
          <a:lstStyle/>
          <a:p>
            <a:r>
              <a:rPr lang="uk-UA" sz="3600" dirty="0" smtClean="0">
                <a:latin typeface="Georgia" panose="02040502050405020303" pitchFamily="18" charset="0"/>
              </a:rPr>
              <a:t>Приклад </a:t>
            </a:r>
            <a:r>
              <a:rPr lang="uk-UA" sz="3600" dirty="0" smtClean="0">
                <a:latin typeface="Georgia" panose="02040502050405020303" pitchFamily="18" charset="0"/>
              </a:rPr>
              <a:t>4.</a:t>
            </a:r>
            <a:endParaRPr lang="uk-UA" sz="3600" dirty="0">
              <a:latin typeface="Georgia" panose="02040502050405020303" pitchFamily="18" charset="0"/>
            </a:endParaRPr>
          </a:p>
        </p:txBody>
      </p:sp>
      <p:pic>
        <p:nvPicPr>
          <p:cNvPr id="17410" name="Picture 2" descr="Pragnan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678" y="0"/>
            <a:ext cx="5667558" cy="362989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daydreamingnumbers.com/wp-content/uploads/2018/08/Pragnaz-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0979"/>
            <a:ext cx="6162098" cy="389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310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212" y="353115"/>
            <a:ext cx="10285200" cy="907649"/>
          </a:xfrm>
        </p:spPr>
        <p:txBody>
          <a:bodyPr/>
          <a:lstStyle/>
          <a:p>
            <a:r>
              <a:rPr lang="uk-UA" sz="3600" dirty="0">
                <a:latin typeface="Georgia" panose="02040502050405020303" pitchFamily="18" charset="0"/>
              </a:rPr>
              <a:t>Приклад </a:t>
            </a:r>
            <a:r>
              <a:rPr lang="uk-UA" sz="3600" dirty="0" smtClean="0">
                <a:latin typeface="Georgia" panose="02040502050405020303" pitchFamily="18" charset="0"/>
              </a:rPr>
              <a:t>5.</a:t>
            </a:r>
            <a:endParaRPr lang="uk-UA" sz="3600" dirty="0"/>
          </a:p>
        </p:txBody>
      </p:sp>
      <p:pic>
        <p:nvPicPr>
          <p:cNvPr id="21506" name="Picture 2" descr="No alt text provided for thi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62" y="1814945"/>
            <a:ext cx="95631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84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67" y="325406"/>
            <a:ext cx="9160351" cy="838376"/>
          </a:xfrm>
        </p:spPr>
        <p:txBody>
          <a:bodyPr/>
          <a:lstStyle/>
          <a:p>
            <a:r>
              <a:rPr lang="uk-UA" sz="3600" dirty="0">
                <a:latin typeface="Georgia" panose="02040502050405020303" pitchFamily="18" charset="0"/>
              </a:rPr>
              <a:t>Приклад </a:t>
            </a:r>
            <a:r>
              <a:rPr lang="uk-UA" sz="3600" dirty="0" smtClean="0">
                <a:latin typeface="Georgia" panose="02040502050405020303" pitchFamily="18" charset="0"/>
              </a:rPr>
              <a:t>6.</a:t>
            </a:r>
            <a:endParaRPr lang="uk-UA" sz="3600" dirty="0"/>
          </a:p>
        </p:txBody>
      </p:sp>
      <p:pic>
        <p:nvPicPr>
          <p:cNvPr id="22530" name="Picture 2" descr="Histogram is displayed with multiple detractive qualities, described in the paragraphs above and be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56" y="1711036"/>
            <a:ext cx="5099203" cy="411480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istogram with the same data as the previous graph is displayed, with an improved interface and design; it is described in more detail be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242" y="1711037"/>
            <a:ext cx="5610225"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19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958" y="404949"/>
            <a:ext cx="2634860" cy="1714796"/>
          </a:xfrm>
        </p:spPr>
        <p:txBody>
          <a:bodyPr/>
          <a:lstStyle/>
          <a:p>
            <a:r>
              <a:rPr lang="uk-UA" sz="3600" dirty="0">
                <a:latin typeface="Georgia" panose="02040502050405020303" pitchFamily="18" charset="0"/>
              </a:rPr>
              <a:t>Приклад </a:t>
            </a:r>
            <a:r>
              <a:rPr lang="uk-UA" sz="3600" dirty="0" smtClean="0">
                <a:latin typeface="Georgia" panose="02040502050405020303" pitchFamily="18" charset="0"/>
              </a:rPr>
              <a:t>7.</a:t>
            </a:r>
            <a:r>
              <a:rPr lang="en-GB" sz="3600" dirty="0" smtClean="0">
                <a:latin typeface="Georgia" panose="02040502050405020303" pitchFamily="18" charset="0"/>
              </a:rPr>
              <a:t/>
            </a:r>
            <a:br>
              <a:rPr lang="en-GB" sz="3600" dirty="0" smtClean="0">
                <a:latin typeface="Georgia" panose="02040502050405020303" pitchFamily="18" charset="0"/>
              </a:rPr>
            </a:br>
            <a:r>
              <a:rPr lang="uk-UA" sz="3600" dirty="0" smtClean="0">
                <a:latin typeface="Georgia" panose="02040502050405020303" pitchFamily="18" charset="0"/>
              </a:rPr>
              <a:t>Розсташування</a:t>
            </a:r>
            <a:endParaRPr lang="uk-UA" sz="3600" dirty="0"/>
          </a:p>
        </p:txBody>
      </p:sp>
      <p:pic>
        <p:nvPicPr>
          <p:cNvPr id="23554" name="Picture 2" descr="Blog-11--Spatial-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818" y="404948"/>
            <a:ext cx="8298873" cy="642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2394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6" y="713333"/>
            <a:ext cx="2632363" cy="1697358"/>
          </a:xfrm>
        </p:spPr>
        <p:txBody>
          <a:bodyPr/>
          <a:lstStyle/>
          <a:p>
            <a:r>
              <a:rPr lang="uk-UA" sz="3600" dirty="0">
                <a:latin typeface="Georgia" panose="02040502050405020303" pitchFamily="18" charset="0"/>
              </a:rPr>
              <a:t>Приклад </a:t>
            </a:r>
            <a:r>
              <a:rPr lang="uk-UA" sz="3600" dirty="0" smtClean="0">
                <a:latin typeface="Georgia" panose="02040502050405020303" pitchFamily="18" charset="0"/>
              </a:rPr>
              <a:t>8. </a:t>
            </a:r>
            <a:r>
              <a:rPr lang="uk-UA" sz="3600" dirty="0" smtClean="0">
                <a:latin typeface="Georgia" panose="02040502050405020303" pitchFamily="18" charset="0"/>
              </a:rPr>
              <a:t>Рух</a:t>
            </a:r>
            <a:endParaRPr lang="uk-UA" sz="3600" dirty="0"/>
          </a:p>
        </p:txBody>
      </p:sp>
      <p:pic>
        <p:nvPicPr>
          <p:cNvPr id="7" name="GISTEMP_Spiral_60sec_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49780" y="713333"/>
            <a:ext cx="8636119" cy="5458689"/>
          </a:xfrm>
          <a:prstGeom prst="rect">
            <a:avLst/>
          </a:prstGeom>
        </p:spPr>
      </p:pic>
    </p:spTree>
    <p:extLst>
      <p:ext uri="{BB962C8B-B14F-4D97-AF65-F5344CB8AC3E}">
        <p14:creationId xmlns:p14="http://schemas.microsoft.com/office/powerpoint/2010/main" val="316265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sz="8000" dirty="0" smtClean="0">
                <a:latin typeface="Georgia" panose="02040502050405020303" pitchFamily="18" charset="0"/>
              </a:rPr>
              <a:t>Сфери використання</a:t>
            </a:r>
            <a:endParaRPr lang="uk-UA" sz="8000" dirty="0">
              <a:latin typeface="Georgia" panose="02040502050405020303" pitchFamily="18" charset="0"/>
            </a:endParaRPr>
          </a:p>
        </p:txBody>
      </p:sp>
    </p:spTree>
    <p:extLst>
      <p:ext uri="{BB962C8B-B14F-4D97-AF65-F5344CB8AC3E}">
        <p14:creationId xmlns:p14="http://schemas.microsoft.com/office/powerpoint/2010/main" val="6081347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The Ultimate Dashboard Template for Businesses | monday.com"/>
          <p:cNvSpPr>
            <a:spLocks noChangeAspect="1" noChangeArrowheads="1"/>
          </p:cNvSpPr>
          <p:nvPr/>
        </p:nvSpPr>
        <p:spPr bwMode="auto">
          <a:xfrm>
            <a:off x="751321" y="5344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dirty="0"/>
          </a:p>
        </p:txBody>
      </p:sp>
      <p:sp>
        <p:nvSpPr>
          <p:cNvPr id="4" name="Title 3"/>
          <p:cNvSpPr>
            <a:spLocks noGrp="1"/>
          </p:cNvSpPr>
          <p:nvPr>
            <p:ph type="title"/>
          </p:nvPr>
        </p:nvSpPr>
        <p:spPr>
          <a:xfrm>
            <a:off x="903721" y="239913"/>
            <a:ext cx="10285200" cy="893793"/>
          </a:xfrm>
        </p:spPr>
        <p:txBody>
          <a:bodyPr/>
          <a:lstStyle/>
          <a:p>
            <a:r>
              <a:rPr lang="en-GB" sz="4400" b="1" dirty="0" smtClean="0">
                <a:latin typeface="Georgia" panose="02040502050405020303" pitchFamily="18" charset="0"/>
              </a:rPr>
              <a:t>  Business      Healthcare      Science</a:t>
            </a:r>
            <a:endParaRPr lang="uk-UA" sz="4400" b="1" dirty="0">
              <a:latin typeface="Georgia" panose="02040502050405020303" pitchFamily="18" charset="0"/>
            </a:endParaRPr>
          </a:p>
        </p:txBody>
      </p:sp>
      <p:sp>
        <p:nvSpPr>
          <p:cNvPr id="5" name="AutoShape 4" descr="Learning Physics with Py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4108" name="Picture 12" descr="CFD Python: 12 steps to Navier-Stokes :: Lorena A. Barba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55" y="1257423"/>
            <a:ext cx="5542763" cy="345560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hoosing the right data dashboard to improve decision-ma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253869"/>
            <a:ext cx="5497080" cy="34591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ow common is heart disease? - Life Line Scree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915" y="3823853"/>
            <a:ext cx="5357920" cy="280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092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5" y="754897"/>
            <a:ext cx="1995053" cy="2916558"/>
          </a:xfrm>
        </p:spPr>
        <p:txBody>
          <a:bodyPr/>
          <a:lstStyle/>
          <a:p>
            <a:r>
              <a:rPr lang="en-GB" sz="3600" b="1" dirty="0">
                <a:latin typeface="Georgia" panose="02040502050405020303" pitchFamily="18" charset="0"/>
              </a:rPr>
              <a:t>John Snow’s Cholera data</a:t>
            </a:r>
            <a:br>
              <a:rPr lang="en-GB" sz="3600" b="1" dirty="0">
                <a:latin typeface="Georgia" panose="02040502050405020303" pitchFamily="18" charset="0"/>
              </a:rPr>
            </a:br>
            <a:endParaRPr lang="uk-UA" sz="3600" dirty="0">
              <a:latin typeface="Georgia" panose="02040502050405020303" pitchFamily="18" charset="0"/>
            </a:endParaRPr>
          </a:p>
        </p:txBody>
      </p:sp>
      <p:pic>
        <p:nvPicPr>
          <p:cNvPr id="1026" name="Picture 2" descr="Locations of deaths from Snow's analysis shown on a modern OS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474" y="265689"/>
            <a:ext cx="9254835" cy="654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096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STEMP_Spiral_60sec_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381" y="184298"/>
            <a:ext cx="8636119" cy="5458689"/>
          </a:xfrm>
          <a:prstGeom prst="rect">
            <a:avLst/>
          </a:prstGeom>
        </p:spPr>
      </p:pic>
      <p:sp>
        <p:nvSpPr>
          <p:cNvPr id="4" name="TextBox 3"/>
          <p:cNvSpPr txBox="1"/>
          <p:nvPr/>
        </p:nvSpPr>
        <p:spPr>
          <a:xfrm>
            <a:off x="9130145" y="1620982"/>
            <a:ext cx="2784765" cy="2585323"/>
          </a:xfrm>
          <a:prstGeom prst="rect">
            <a:avLst/>
          </a:prstGeom>
          <a:noFill/>
        </p:spPr>
        <p:txBody>
          <a:bodyPr wrap="square" rtlCol="0">
            <a:spAutoFit/>
          </a:bodyPr>
          <a:lstStyle/>
          <a:p>
            <a:r>
              <a:rPr lang="en-GB" sz="3600" b="1" dirty="0">
                <a:latin typeface="Georgia" panose="02040502050405020303" pitchFamily="18" charset="0"/>
              </a:rPr>
              <a:t>Climate Spiral (1880-2022)</a:t>
            </a:r>
          </a:p>
          <a:p>
            <a:endParaRPr lang="uk-UA" dirty="0">
              <a:latin typeface="Georgia" panose="02040502050405020303" pitchFamily="18" charset="0"/>
            </a:endParaRPr>
          </a:p>
        </p:txBody>
      </p:sp>
    </p:spTree>
    <p:extLst>
      <p:ext uri="{BB962C8B-B14F-4D97-AF65-F5344CB8AC3E}">
        <p14:creationId xmlns:p14="http://schemas.microsoft.com/office/powerpoint/2010/main" val="3786105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zation Design according to Munzner's Model – Happy Unicorns"/>
          <p:cNvPicPr>
            <a:picLocks noChangeAspect="1" noChangeArrowheads="1"/>
          </p:cNvPicPr>
          <p:nvPr/>
        </p:nvPicPr>
        <p:blipFill rotWithShape="1">
          <a:blip r:embed="rId2">
            <a:extLst>
              <a:ext uri="{28A0092B-C50C-407E-A947-70E740481C1C}">
                <a14:useLocalDpi xmlns:a14="http://schemas.microsoft.com/office/drawing/2010/main" val="0"/>
              </a:ext>
            </a:extLst>
          </a:blip>
          <a:srcRect r="5668" b="59107"/>
          <a:stretch/>
        </p:blipFill>
        <p:spPr bwMode="auto">
          <a:xfrm>
            <a:off x="1468582" y="709528"/>
            <a:ext cx="9667076" cy="469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241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Black Monday, October 19th, 1987 | Capital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19" y="429491"/>
            <a:ext cx="9168535" cy="580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324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04" y="325406"/>
            <a:ext cx="10285200" cy="824521"/>
          </a:xfrm>
        </p:spPr>
        <p:txBody>
          <a:bodyPr/>
          <a:lstStyle/>
          <a:p>
            <a:r>
              <a:rPr lang="uk-UA" sz="4000" dirty="0" smtClean="0">
                <a:latin typeface="Georgia" panose="02040502050405020303" pitchFamily="18" charset="0"/>
              </a:rPr>
              <a:t>Форми і функції візуалізації</a:t>
            </a:r>
            <a:endParaRPr lang="uk-UA" sz="4000" dirty="0">
              <a:latin typeface="Georgia" panose="02040502050405020303" pitchFamily="18" charset="0"/>
            </a:endParaRPr>
          </a:p>
        </p:txBody>
      </p:sp>
      <p:pic>
        <p:nvPicPr>
          <p:cNvPr id="3" name="Picture 2"/>
          <p:cNvPicPr>
            <a:picLocks noChangeAspect="1"/>
          </p:cNvPicPr>
          <p:nvPr/>
        </p:nvPicPr>
        <p:blipFill rotWithShape="1">
          <a:blip r:embed="rId2"/>
          <a:srcRect l="21676" t="20360" r="25402" b="6913"/>
          <a:stretch/>
        </p:blipFill>
        <p:spPr>
          <a:xfrm>
            <a:off x="2216728" y="1305703"/>
            <a:ext cx="6885709" cy="5320145"/>
          </a:xfrm>
          <a:prstGeom prst="rect">
            <a:avLst/>
          </a:prstGeom>
        </p:spPr>
      </p:pic>
    </p:spTree>
    <p:extLst>
      <p:ext uri="{BB962C8B-B14F-4D97-AF65-F5344CB8AC3E}">
        <p14:creationId xmlns:p14="http://schemas.microsoft.com/office/powerpoint/2010/main" val="24727037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285200" cy="727540"/>
          </a:xfrm>
        </p:spPr>
        <p:txBody>
          <a:bodyPr/>
          <a:lstStyle/>
          <a:p>
            <a:r>
              <a:rPr lang="uk-UA" sz="3600" dirty="0" smtClean="0">
                <a:latin typeface="Georgia" panose="02040502050405020303" pitchFamily="18" charset="0"/>
              </a:rPr>
              <a:t>Функції</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5809" t="35321" r="39779" b="22634"/>
          <a:stretch/>
        </p:blipFill>
        <p:spPr>
          <a:xfrm>
            <a:off x="748146" y="1953490"/>
            <a:ext cx="9615054" cy="4177186"/>
          </a:xfrm>
          <a:prstGeom prst="rect">
            <a:avLst/>
          </a:prstGeom>
        </p:spPr>
      </p:pic>
    </p:spTree>
    <p:extLst>
      <p:ext uri="{BB962C8B-B14F-4D97-AF65-F5344CB8AC3E}">
        <p14:creationId xmlns:p14="http://schemas.microsoft.com/office/powerpoint/2010/main" val="3654794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485" y="283842"/>
            <a:ext cx="10285200" cy="630558"/>
          </a:xfrm>
        </p:spPr>
        <p:txBody>
          <a:bodyPr/>
          <a:lstStyle/>
          <a:p>
            <a:r>
              <a:rPr lang="en-GB" sz="3600" dirty="0" smtClean="0">
                <a:latin typeface="Georgia" panose="02040502050405020303" pitchFamily="18" charset="0"/>
              </a:rPr>
              <a:t>   Explanatory                                     Exploratory</a:t>
            </a:r>
            <a:endParaRPr lang="uk-UA" sz="3600" dirty="0">
              <a:latin typeface="Georgia" panose="02040502050405020303" pitchFamily="18" charset="0"/>
            </a:endParaRPr>
          </a:p>
        </p:txBody>
      </p:sp>
      <p:pic>
        <p:nvPicPr>
          <p:cNvPr id="1026" name="Picture 2" descr="Graphic shows a horizontal bar chart. Heading: Permutation-based variable importance. Y-axis from bottom to the top reads: Parch, Sibsp, Embarked, Fare, Age, Class, Gender. X axis “Loss function: 1-AUC” from left to right reads: 0.10, 0.15, 0.20, 0.25, 0.30, 0.35. There's a vertical dashed line at around 0.14 of the X axis. This is the starting point of all the horizontal bars. Gender bar goes all the way to the right at about 0.28. Class bar goes all the way to the right at about 0.22. Age bar goes all the way to the right at about 0.21. Fare bar goes all the way to the right at about 0.18. Embarked bar goes all the way to the right at about 0.17. Sibsp bar goes all the way to the right at about 0.16. Parch bar goes all the way to the right at about 0.15.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44" y="1944528"/>
            <a:ext cx="5825640" cy="3557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ic shows a horizontal bar chart. Heading: Permutation-based variable importance. Y-axis from bottom to the top reads: Parch, Sibsp, Embarked, Fare, Age, Class, Gender. X axis “Loss function: 1-AUC” from left to right reads: 0.10, 0.15, 0.20, 0.25, 0.30, 0.35. There's a vertical dashed line at around 0.14 of the X axis. This is the starting point of all the horizontal bars. Gender bar goes all the way to the right at about 0.28. Class bar goes all the way to the right at about 0.22. Age bar goes all the way to the right at about 0.21. Fare bar goes all the way to the right at about 0.18. Embarked bar goes all the way to the right at about 0.17. Sibsp bar goes all the way to the right at about 0.16. Parch bar goes all the way to the right at about 0.15.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118" y="1944528"/>
            <a:ext cx="5336378" cy="355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356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285200" cy="963067"/>
          </a:xfrm>
        </p:spPr>
        <p:txBody>
          <a:bodyPr/>
          <a:lstStyle/>
          <a:p>
            <a:r>
              <a:rPr lang="en-GB" sz="3600" dirty="0" smtClean="0">
                <a:latin typeface="Georgia" panose="02040502050405020303" pitchFamily="18" charset="0"/>
              </a:rPr>
              <a:t>Static explanatory</a:t>
            </a:r>
            <a:endParaRPr lang="uk-UA" sz="3600" dirty="0">
              <a:latin typeface="Georgia" panose="02040502050405020303" pitchFamily="18" charset="0"/>
            </a:endParaRPr>
          </a:p>
        </p:txBody>
      </p:sp>
      <p:pic>
        <p:nvPicPr>
          <p:cNvPr id="2050" name="Picture 2" descr="https://cdn-gdjgd.nitrocdn.com/puszgbaFBTTMTmzNUiCrRdNAekkabGtJ/assets/images/optimized/rev-782ed3c/policyviz.com/wp-content/uploads/2021/03/NYT-Election-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67" y="1676400"/>
            <a:ext cx="10105773" cy="393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775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gdjgd.nitrocdn.com/puszgbaFBTTMTmzNUiCrRdNAekkabGtJ/assets/images/optimized/rev-782ed3c/policyviz.com/wp-content/uploads/2021/03/NYT-Election-Front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76" y="1523999"/>
            <a:ext cx="8974570" cy="5015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9025" y="611969"/>
            <a:ext cx="5112830" cy="646331"/>
          </a:xfrm>
          <a:prstGeom prst="rect">
            <a:avLst/>
          </a:prstGeom>
        </p:spPr>
        <p:txBody>
          <a:bodyPr wrap="square">
            <a:spAutoFit/>
          </a:bodyPr>
          <a:lstStyle/>
          <a:p>
            <a:r>
              <a:rPr lang="en-GB" sz="3600" dirty="0">
                <a:latin typeface="Georgia" panose="02040502050405020303" pitchFamily="18" charset="0"/>
              </a:rPr>
              <a:t>Static exploratory</a:t>
            </a:r>
            <a:endParaRPr lang="uk-UA" sz="3600" dirty="0"/>
          </a:p>
        </p:txBody>
      </p:sp>
    </p:spTree>
    <p:extLst>
      <p:ext uri="{BB962C8B-B14F-4D97-AF65-F5344CB8AC3E}">
        <p14:creationId xmlns:p14="http://schemas.microsoft.com/office/powerpoint/2010/main" val="33936645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3037" y="182479"/>
            <a:ext cx="4918334" cy="646331"/>
          </a:xfrm>
          <a:prstGeom prst="rect">
            <a:avLst/>
          </a:prstGeom>
        </p:spPr>
        <p:txBody>
          <a:bodyPr wrap="none">
            <a:spAutoFit/>
          </a:bodyPr>
          <a:lstStyle/>
          <a:p>
            <a:r>
              <a:rPr lang="en-GB" sz="3600" dirty="0">
                <a:latin typeface="Georgia" panose="02040502050405020303" pitchFamily="18" charset="0"/>
              </a:rPr>
              <a:t>Interactive </a:t>
            </a:r>
            <a:r>
              <a:rPr lang="en-GB" sz="3600" dirty="0" smtClean="0">
                <a:latin typeface="Georgia" panose="02040502050405020303" pitchFamily="18" charset="0"/>
              </a:rPr>
              <a:t>explanatory</a:t>
            </a:r>
            <a:endParaRPr lang="uk-UA" sz="3600" dirty="0"/>
          </a:p>
        </p:txBody>
      </p:sp>
      <p:pic>
        <p:nvPicPr>
          <p:cNvPr id="5" name="Picture 4"/>
          <p:cNvPicPr>
            <a:picLocks noChangeAspect="1"/>
          </p:cNvPicPr>
          <p:nvPr/>
        </p:nvPicPr>
        <p:blipFill rotWithShape="1">
          <a:blip r:embed="rId2"/>
          <a:srcRect l="26894" t="22822" r="25615" b="21496"/>
          <a:stretch/>
        </p:blipFill>
        <p:spPr>
          <a:xfrm>
            <a:off x="1593273" y="1002496"/>
            <a:ext cx="8603672" cy="5671479"/>
          </a:xfrm>
          <a:prstGeom prst="rect">
            <a:avLst/>
          </a:prstGeom>
        </p:spPr>
      </p:pic>
    </p:spTree>
    <p:extLst>
      <p:ext uri="{BB962C8B-B14F-4D97-AF65-F5344CB8AC3E}">
        <p14:creationId xmlns:p14="http://schemas.microsoft.com/office/powerpoint/2010/main" val="2772657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38" y="484909"/>
            <a:ext cx="2036618" cy="3865418"/>
          </a:xfrm>
        </p:spPr>
        <p:txBody>
          <a:bodyPr/>
          <a:lstStyle/>
          <a:p>
            <a:r>
              <a:rPr lang="en-GB" sz="3600" dirty="0" smtClean="0">
                <a:latin typeface="Georgia" panose="02040502050405020303" pitchFamily="18" charset="0"/>
              </a:rPr>
              <a:t>Interactive </a:t>
            </a:r>
            <a:r>
              <a:rPr lang="en-GB" sz="3600" dirty="0">
                <a:latin typeface="Georgia" panose="02040502050405020303" pitchFamily="18" charset="0"/>
              </a:rPr>
              <a:t>exploratory</a:t>
            </a:r>
            <a:r>
              <a:rPr lang="uk-UA" sz="3600" dirty="0"/>
              <a:t/>
            </a:r>
            <a:br>
              <a:rPr lang="uk-UA" sz="3600" dirty="0"/>
            </a:br>
            <a:endParaRPr lang="uk-UA" sz="3600" dirty="0"/>
          </a:p>
        </p:txBody>
      </p:sp>
      <p:pic>
        <p:nvPicPr>
          <p:cNvPr id="5122" name="Picture 2" descr="https://cdn-gdjgd.nitrocdn.com/puszgbaFBTTMTmzNUiCrRdNAekkabGtJ/assets/images/optimized/rev-782ed3c/policyviz.com/wp-content/uploads/2021/03/NYT-Dashboard-1024x7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016" y="366135"/>
            <a:ext cx="8530984" cy="613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043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745" y="713334"/>
            <a:ext cx="10626437" cy="893794"/>
          </a:xfrm>
        </p:spPr>
        <p:txBody>
          <a:bodyPr/>
          <a:lstStyle/>
          <a:p>
            <a:r>
              <a:rPr lang="uk-UA" sz="3600" dirty="0" smtClean="0">
                <a:latin typeface="Georgia" panose="02040502050405020303" pitchFamily="18" charset="0"/>
              </a:rPr>
              <a:t>Принципи для покращення візуалізації даних</a:t>
            </a:r>
            <a:br>
              <a:rPr lang="uk-UA" sz="3600" dirty="0" smtClean="0">
                <a:latin typeface="Georgia" panose="02040502050405020303" pitchFamily="18" charset="0"/>
              </a:rPr>
            </a:br>
            <a:r>
              <a:rPr lang="uk-UA" sz="3600" dirty="0">
                <a:latin typeface="Georgia" panose="02040502050405020303" pitchFamily="18" charset="0"/>
              </a:rPr>
              <a:t/>
            </a:r>
            <a:br>
              <a:rPr lang="uk-UA" sz="3600" dirty="0">
                <a:latin typeface="Georgia" panose="02040502050405020303" pitchFamily="18" charset="0"/>
              </a:rPr>
            </a:br>
            <a:r>
              <a:rPr lang="uk-UA" sz="3200" dirty="0" smtClean="0">
                <a:latin typeface="Georgia" panose="02040502050405020303" pitchFamily="18" charset="0"/>
              </a:rPr>
              <a:t>Починай з простого (‘сірого’, ‘монотонного’)</a:t>
            </a:r>
            <a:endParaRPr lang="uk-UA" sz="3200" dirty="0">
              <a:latin typeface="Georgia" panose="02040502050405020303" pitchFamily="18" charset="0"/>
            </a:endParaRPr>
          </a:p>
        </p:txBody>
      </p:sp>
      <p:pic>
        <p:nvPicPr>
          <p:cNvPr id="3" name="Picture 2"/>
          <p:cNvPicPr>
            <a:picLocks noChangeAspect="1"/>
          </p:cNvPicPr>
          <p:nvPr/>
        </p:nvPicPr>
        <p:blipFill rotWithShape="1">
          <a:blip r:embed="rId2"/>
          <a:srcRect l="24125" t="29641" r="27958" b="22822"/>
          <a:stretch/>
        </p:blipFill>
        <p:spPr>
          <a:xfrm>
            <a:off x="1870363" y="2305428"/>
            <a:ext cx="7356764" cy="4103439"/>
          </a:xfrm>
          <a:prstGeom prst="rect">
            <a:avLst/>
          </a:prstGeom>
        </p:spPr>
      </p:pic>
    </p:spTree>
    <p:extLst>
      <p:ext uri="{BB962C8B-B14F-4D97-AF65-F5344CB8AC3E}">
        <p14:creationId xmlns:p14="http://schemas.microsoft.com/office/powerpoint/2010/main" val="1072935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953" t="27936" r="25190" b="6913"/>
          <a:stretch/>
        </p:blipFill>
        <p:spPr>
          <a:xfrm>
            <a:off x="1223590" y="7568"/>
            <a:ext cx="9305865" cy="6573342"/>
          </a:xfrm>
          <a:prstGeom prst="rect">
            <a:avLst/>
          </a:prstGeom>
        </p:spPr>
      </p:pic>
    </p:spTree>
    <p:extLst>
      <p:ext uri="{BB962C8B-B14F-4D97-AF65-F5344CB8AC3E}">
        <p14:creationId xmlns:p14="http://schemas.microsoft.com/office/powerpoint/2010/main" val="3908831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sualization Design according to Munzner's Model – Happy Unicorns"/>
          <p:cNvPicPr>
            <a:picLocks noChangeAspect="1" noChangeArrowheads="1"/>
          </p:cNvPicPr>
          <p:nvPr/>
        </p:nvPicPr>
        <p:blipFill rotWithShape="1">
          <a:blip r:embed="rId2">
            <a:extLst>
              <a:ext uri="{28A0092B-C50C-407E-A947-70E740481C1C}">
                <a14:useLocalDpi xmlns:a14="http://schemas.microsoft.com/office/drawing/2010/main" val="0"/>
              </a:ext>
            </a:extLst>
          </a:blip>
          <a:srcRect l="382" t="43674" b="-1"/>
          <a:stretch/>
        </p:blipFill>
        <p:spPr bwMode="auto">
          <a:xfrm>
            <a:off x="942109" y="263237"/>
            <a:ext cx="10020009" cy="635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132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6" y="505515"/>
            <a:ext cx="3463636" cy="1004630"/>
          </a:xfrm>
        </p:spPr>
        <p:txBody>
          <a:bodyPr/>
          <a:lstStyle/>
          <a:p>
            <a:r>
              <a:rPr lang="uk-UA" sz="3600" dirty="0" smtClean="0">
                <a:latin typeface="Georgia" panose="02040502050405020303" pitchFamily="18" charset="0"/>
              </a:rPr>
              <a:t>Прибери зайве</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26361" t="28882" r="30088" b="11648"/>
          <a:stretch/>
        </p:blipFill>
        <p:spPr>
          <a:xfrm>
            <a:off x="3754582" y="16236"/>
            <a:ext cx="7980218" cy="6126621"/>
          </a:xfrm>
          <a:prstGeom prst="rect">
            <a:avLst/>
          </a:prstGeom>
        </p:spPr>
      </p:pic>
    </p:spTree>
    <p:extLst>
      <p:ext uri="{BB962C8B-B14F-4D97-AF65-F5344CB8AC3E}">
        <p14:creationId xmlns:p14="http://schemas.microsoft.com/office/powerpoint/2010/main" val="20050494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6680" t="35322" r="29768" b="16003"/>
          <a:stretch/>
        </p:blipFill>
        <p:spPr>
          <a:xfrm>
            <a:off x="1503245" y="480438"/>
            <a:ext cx="8804537" cy="5532435"/>
          </a:xfrm>
          <a:prstGeom prst="rect">
            <a:avLst/>
          </a:prstGeom>
        </p:spPr>
      </p:pic>
    </p:spTree>
    <p:extLst>
      <p:ext uri="{BB962C8B-B14F-4D97-AF65-F5344CB8AC3E}">
        <p14:creationId xmlns:p14="http://schemas.microsoft.com/office/powerpoint/2010/main" val="42603384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522" y="353115"/>
            <a:ext cx="9839224" cy="949212"/>
          </a:xfrm>
        </p:spPr>
        <p:txBody>
          <a:bodyPr/>
          <a:lstStyle/>
          <a:p>
            <a:pPr algn="ctr"/>
            <a:r>
              <a:rPr lang="uk-UA" sz="3600" dirty="0" smtClean="0">
                <a:latin typeface="Georgia" panose="02040502050405020303" pitchFamily="18" charset="0"/>
              </a:rPr>
              <a:t>Уникай ‘</a:t>
            </a:r>
            <a:r>
              <a:rPr lang="en-GB" sz="3600" dirty="0" smtClean="0">
                <a:latin typeface="Georgia" panose="02040502050405020303" pitchFamily="18" charset="0"/>
              </a:rPr>
              <a:t>spaghetti chart’</a:t>
            </a:r>
            <a:endParaRPr lang="uk-UA" sz="3600" dirty="0">
              <a:latin typeface="Georgia" panose="02040502050405020303" pitchFamily="18" charset="0"/>
            </a:endParaRPr>
          </a:p>
        </p:txBody>
      </p:sp>
      <p:pic>
        <p:nvPicPr>
          <p:cNvPr id="9220" name="Picture 4" descr="https://fox12weather.files.wordpress.com/2012/09/tseries_850t_000-360_portland.png?w=450&amp;h=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58" y="966268"/>
            <a:ext cx="5824237" cy="388282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fox12weather.files.wordpress.com/2012/09/tseries_850t_000-384_portland.png?w=450&amp;h=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395" y="2507673"/>
            <a:ext cx="5818910" cy="387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layout of a stamping factory using a Spaghetti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82" y="157888"/>
            <a:ext cx="10910166" cy="623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481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504" y="408533"/>
            <a:ext cx="10351842" cy="1018485"/>
          </a:xfrm>
        </p:spPr>
        <p:txBody>
          <a:bodyPr/>
          <a:lstStyle/>
          <a:p>
            <a:pPr algn="ctr"/>
            <a:r>
              <a:rPr lang="uk-UA" sz="3600" dirty="0" smtClean="0">
                <a:latin typeface="Georgia" panose="02040502050405020303" pitchFamily="18" charset="0"/>
              </a:rPr>
              <a:t>Інтегруй графіку і текст</a:t>
            </a:r>
            <a:r>
              <a:rPr lang="en-GB" sz="3600" dirty="0" smtClean="0">
                <a:latin typeface="Georgia" panose="02040502050405020303" pitchFamily="18" charset="0"/>
              </a:rPr>
              <a:t/>
            </a:r>
            <a:br>
              <a:rPr lang="en-GB" sz="3600" dirty="0" smtClean="0">
                <a:latin typeface="Georgia" panose="02040502050405020303" pitchFamily="18" charset="0"/>
              </a:rPr>
            </a:b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22953" t="45738" r="28065" b="24338"/>
          <a:stretch/>
        </p:blipFill>
        <p:spPr>
          <a:xfrm>
            <a:off x="759503" y="2133600"/>
            <a:ext cx="11052069" cy="3796145"/>
          </a:xfrm>
          <a:prstGeom prst="rect">
            <a:avLst/>
          </a:prstGeom>
        </p:spPr>
      </p:pic>
      <p:sp>
        <p:nvSpPr>
          <p:cNvPr id="4" name="TextBox 3"/>
          <p:cNvSpPr txBox="1"/>
          <p:nvPr/>
        </p:nvSpPr>
        <p:spPr>
          <a:xfrm>
            <a:off x="928254" y="1427018"/>
            <a:ext cx="3546763" cy="461665"/>
          </a:xfrm>
          <a:prstGeom prst="rect">
            <a:avLst/>
          </a:prstGeom>
          <a:noFill/>
        </p:spPr>
        <p:txBody>
          <a:bodyPr wrap="square" rtlCol="0">
            <a:spAutoFit/>
          </a:bodyPr>
          <a:lstStyle/>
          <a:p>
            <a:r>
              <a:rPr lang="uk-UA" sz="2400" dirty="0" smtClean="0"/>
              <a:t>Позначай дані напряму</a:t>
            </a:r>
            <a:endParaRPr lang="uk-UA" sz="2400" dirty="0"/>
          </a:p>
        </p:txBody>
      </p:sp>
    </p:spTree>
    <p:extLst>
      <p:ext uri="{BB962C8B-B14F-4D97-AF65-F5344CB8AC3E}">
        <p14:creationId xmlns:p14="http://schemas.microsoft.com/office/powerpoint/2010/main" val="2796941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379" t="30209" r="27746" b="41193"/>
          <a:stretch/>
        </p:blipFill>
        <p:spPr>
          <a:xfrm>
            <a:off x="400314" y="1181199"/>
            <a:ext cx="11528450" cy="3792583"/>
          </a:xfrm>
          <a:prstGeom prst="rect">
            <a:avLst/>
          </a:prstGeom>
        </p:spPr>
      </p:pic>
    </p:spTree>
    <p:extLst>
      <p:ext uri="{BB962C8B-B14F-4D97-AF65-F5344CB8AC3E}">
        <p14:creationId xmlns:p14="http://schemas.microsoft.com/office/powerpoint/2010/main" val="23788524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8" y="713333"/>
            <a:ext cx="5017842" cy="616703"/>
          </a:xfrm>
        </p:spPr>
        <p:txBody>
          <a:bodyPr/>
          <a:lstStyle/>
          <a:p>
            <a:r>
              <a:rPr lang="uk-UA" sz="2400" dirty="0" smtClean="0">
                <a:latin typeface="Georgia" panose="02040502050405020303" pitchFamily="18" charset="0"/>
              </a:rPr>
              <a:t>Додавай пояснення</a:t>
            </a:r>
            <a:endParaRPr lang="uk-UA" sz="2400" dirty="0">
              <a:latin typeface="Georgia" panose="02040502050405020303" pitchFamily="18" charset="0"/>
            </a:endParaRPr>
          </a:p>
        </p:txBody>
      </p:sp>
      <p:pic>
        <p:nvPicPr>
          <p:cNvPr id="3" name="Picture 2"/>
          <p:cNvPicPr>
            <a:picLocks noChangeAspect="1"/>
          </p:cNvPicPr>
          <p:nvPr/>
        </p:nvPicPr>
        <p:blipFill rotWithShape="1">
          <a:blip r:embed="rId2"/>
          <a:srcRect l="23166" t="22443" r="26467" b="39110"/>
          <a:stretch/>
        </p:blipFill>
        <p:spPr>
          <a:xfrm>
            <a:off x="409494" y="1300806"/>
            <a:ext cx="11657266" cy="5003011"/>
          </a:xfrm>
          <a:prstGeom prst="rect">
            <a:avLst/>
          </a:prstGeom>
        </p:spPr>
      </p:pic>
    </p:spTree>
    <p:extLst>
      <p:ext uri="{BB962C8B-B14F-4D97-AF65-F5344CB8AC3E}">
        <p14:creationId xmlns:p14="http://schemas.microsoft.com/office/powerpoint/2010/main" val="31774446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8776" y="443346"/>
            <a:ext cx="10285200" cy="4475018"/>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6000"/>
              <a:buNone/>
              <a:defRPr sz="9333" kern="1200">
                <a:solidFill>
                  <a:schemeClr val="tx1"/>
                </a:solidFill>
                <a:latin typeface="+mj-lt"/>
                <a:ea typeface="+mj-ea"/>
                <a:cs typeface="+mj-cs"/>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pPr marL="457200" indent="-457200">
              <a:buFont typeface="Arial" panose="020B0604020202020204" pitchFamily="34" charset="0"/>
              <a:buChar char="•"/>
            </a:pPr>
            <a:endParaRPr lang="uk-UA" sz="2800" dirty="0">
              <a:latin typeface="Georgia" panose="02040502050405020303" pitchFamily="18" charset="0"/>
            </a:endParaRPr>
          </a:p>
        </p:txBody>
      </p:sp>
      <p:pic>
        <p:nvPicPr>
          <p:cNvPr id="8194" name="Picture 2" descr="Chart Formatting: 5 Best Pract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783" y="879952"/>
            <a:ext cx="7910762" cy="542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928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unspoken rules of visualisation: (and when… | DataJournalism.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890" y="829974"/>
            <a:ext cx="7523020" cy="58893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22218" y="332508"/>
            <a:ext cx="4156364" cy="461665"/>
          </a:xfrm>
          <a:prstGeom prst="rect">
            <a:avLst/>
          </a:prstGeom>
          <a:noFill/>
        </p:spPr>
        <p:txBody>
          <a:bodyPr wrap="square" rtlCol="0">
            <a:spAutoFit/>
          </a:bodyPr>
          <a:lstStyle/>
          <a:p>
            <a:r>
              <a:rPr lang="uk-UA" sz="2400" dirty="0" smtClean="0">
                <a:latin typeface="Georgia" panose="02040502050405020303" pitchFamily="18" charset="0"/>
              </a:rPr>
              <a:t>Завжди додавай назву</a:t>
            </a:r>
            <a:endParaRPr lang="uk-UA" sz="2400" dirty="0">
              <a:latin typeface="Georgia" panose="02040502050405020303" pitchFamily="18" charset="0"/>
            </a:endParaRPr>
          </a:p>
        </p:txBody>
      </p:sp>
    </p:spTree>
    <p:extLst>
      <p:ext uri="{BB962C8B-B14F-4D97-AF65-F5344CB8AC3E}">
        <p14:creationId xmlns:p14="http://schemas.microsoft.com/office/powerpoint/2010/main" val="39484592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540328"/>
            <a:ext cx="9659115" cy="762000"/>
          </a:xfrm>
        </p:spPr>
        <p:txBody>
          <a:bodyPr/>
          <a:lstStyle/>
          <a:p>
            <a:r>
              <a:rPr lang="uk-UA" sz="3200" dirty="0" smtClean="0">
                <a:latin typeface="Georgia" panose="02040502050405020303" pitchFamily="18" charset="0"/>
              </a:rPr>
              <a:t>Назви осей залежно від контексту!</a:t>
            </a:r>
            <a:endParaRPr lang="uk-UA" sz="3200" dirty="0">
              <a:latin typeface="Georgia" panose="02040502050405020303" pitchFamily="18" charset="0"/>
            </a:endParaRPr>
          </a:p>
        </p:txBody>
      </p:sp>
      <p:pic>
        <p:nvPicPr>
          <p:cNvPr id="13314" name="Picture 2" descr="Stock price over time for four major tech companies. The stock price for each company has been normalized to equal 100 in June 2012. This variant of Figure 22.4 has been labeled as “bad” because the y axis now does not have a title either, and what the values shown along the y axis represent is not immediately obvious from the con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21" y="1302328"/>
            <a:ext cx="8129443" cy="501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60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6" y="713333"/>
            <a:ext cx="11127697" cy="5784449"/>
          </a:xfrm>
        </p:spPr>
        <p:txBody>
          <a:bodyPr/>
          <a:lstStyle/>
          <a:p>
            <a:r>
              <a:rPr lang="uk-UA" sz="3600" dirty="0">
                <a:latin typeface="Georgia" panose="02040502050405020303" pitchFamily="18" charset="0"/>
              </a:rPr>
              <a:t>Візуалізація даних допомагає подати дані в компактній формі.</a:t>
            </a: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smtClean="0">
                <a:latin typeface="Georgia" panose="02040502050405020303" pitchFamily="18" charset="0"/>
              </a:rPr>
              <a:t/>
            </a:r>
            <a:br>
              <a:rPr lang="en-GB" sz="3600" dirty="0" smtClean="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r>
              <a:rPr lang="en-GB" sz="3600" dirty="0">
                <a:latin typeface="Georgia" panose="02040502050405020303" pitchFamily="18" charset="0"/>
              </a:rPr>
              <a:t/>
            </a:r>
            <a:br>
              <a:rPr lang="en-GB" sz="3600" dirty="0">
                <a:latin typeface="Georgia" panose="02040502050405020303" pitchFamily="18" charset="0"/>
              </a:rPr>
            </a:br>
            <a:endParaRPr lang="uk-UA" sz="3600" dirty="0">
              <a:latin typeface="Georgia" panose="02040502050405020303" pitchFamily="18" charset="0"/>
            </a:endParaRPr>
          </a:p>
        </p:txBody>
      </p:sp>
      <p:pic>
        <p:nvPicPr>
          <p:cNvPr id="3" name="Picture 2"/>
          <p:cNvPicPr>
            <a:picLocks noChangeAspect="1"/>
          </p:cNvPicPr>
          <p:nvPr/>
        </p:nvPicPr>
        <p:blipFill rotWithShape="1">
          <a:blip r:embed="rId2"/>
          <a:srcRect l="16349" t="42343" r="66435" b="29355"/>
          <a:stretch/>
        </p:blipFill>
        <p:spPr>
          <a:xfrm>
            <a:off x="958059" y="1807821"/>
            <a:ext cx="4084996" cy="348142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695" y="1808064"/>
            <a:ext cx="4804541" cy="3481185"/>
          </a:xfrm>
          <a:prstGeom prst="rect">
            <a:avLst/>
          </a:prstGeom>
        </p:spPr>
      </p:pic>
    </p:spTree>
    <p:extLst>
      <p:ext uri="{BB962C8B-B14F-4D97-AF65-F5344CB8AC3E}">
        <p14:creationId xmlns:p14="http://schemas.microsoft.com/office/powerpoint/2010/main" val="2822353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tock price over time for four major tech companies. The stock price for each company has been normalized to equal 100 in June 2012. This variant of Figure 22.4 has been labeled as “ugly” because it is labeled excessively. In particular, providing a unit (“years AD”) for the values along the x axis is awkw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2" y="286471"/>
            <a:ext cx="6000830" cy="37036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tock price over time for four major tech companies. The stock price for each company has been normalized to equal 100 in June 2012. This figure is a slightly modified version of Figure 20.6 in Chapter 20. Here, the x axis representing time does not have a title. It is clear from the context that the numbers 2013, 2014, etc. refer to ye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02" y="2475490"/>
            <a:ext cx="6264067" cy="386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178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brushingupscience.files.wordpress.com/2021/12/time_series_default-1.png?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139" y="524057"/>
            <a:ext cx="6012872" cy="30064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brushingupscience.files.wordpress.com/2021/12/time_series_improved-1.png?w=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39" y="3713018"/>
            <a:ext cx="6018787" cy="3019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3495" y="1704110"/>
            <a:ext cx="4197928" cy="646331"/>
          </a:xfrm>
          <a:prstGeom prst="rect">
            <a:avLst/>
          </a:prstGeom>
          <a:noFill/>
        </p:spPr>
        <p:txBody>
          <a:bodyPr wrap="square" rtlCol="0">
            <a:spAutoFit/>
          </a:bodyPr>
          <a:lstStyle/>
          <a:p>
            <a:r>
              <a:rPr lang="en-GB" sz="3600" dirty="0" smtClean="0">
                <a:latin typeface="Georgia" panose="02040502050405020303" pitchFamily="18" charset="0"/>
              </a:rPr>
              <a:t>Line charts</a:t>
            </a:r>
            <a:endParaRPr lang="uk-UA" sz="3600" dirty="0">
              <a:latin typeface="Georgia" panose="02040502050405020303" pitchFamily="18" charset="0"/>
            </a:endParaRPr>
          </a:p>
        </p:txBody>
      </p:sp>
      <p:sp>
        <p:nvSpPr>
          <p:cNvPr id="3" name="TextBox 2"/>
          <p:cNvSpPr txBox="1"/>
          <p:nvPr/>
        </p:nvSpPr>
        <p:spPr>
          <a:xfrm>
            <a:off x="733496" y="341533"/>
            <a:ext cx="3215050" cy="707886"/>
          </a:xfrm>
          <a:prstGeom prst="rect">
            <a:avLst/>
          </a:prstGeom>
          <a:noFill/>
        </p:spPr>
        <p:txBody>
          <a:bodyPr wrap="square" rtlCol="0">
            <a:spAutoFit/>
          </a:bodyPr>
          <a:lstStyle/>
          <a:p>
            <a:r>
              <a:rPr lang="en-GB" sz="4000" dirty="0" smtClean="0">
                <a:latin typeface="Georgia" panose="02040502050405020303" pitchFamily="18" charset="0"/>
              </a:rPr>
              <a:t>Chart types</a:t>
            </a:r>
            <a:endParaRPr lang="uk-UA" sz="4000" dirty="0">
              <a:latin typeface="Georgia" panose="02040502050405020303" pitchFamily="18" charset="0"/>
            </a:endParaRPr>
          </a:p>
        </p:txBody>
      </p:sp>
    </p:spTree>
    <p:extLst>
      <p:ext uri="{BB962C8B-B14F-4D97-AF65-F5344CB8AC3E}">
        <p14:creationId xmlns:p14="http://schemas.microsoft.com/office/powerpoint/2010/main" val="39138313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8776" y="443346"/>
            <a:ext cx="10285200" cy="4475018"/>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6000"/>
              <a:buNone/>
              <a:defRPr sz="9333" kern="1200">
                <a:solidFill>
                  <a:schemeClr val="tx1"/>
                </a:solidFill>
                <a:latin typeface="+mj-lt"/>
                <a:ea typeface="+mj-ea"/>
                <a:cs typeface="+mj-cs"/>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pPr marL="457200" indent="-457200">
              <a:buFont typeface="Arial" panose="020B0604020202020204" pitchFamily="34" charset="0"/>
              <a:buChar char="•"/>
            </a:pPr>
            <a:r>
              <a:rPr lang="en-GB" sz="2800" dirty="0" smtClean="0">
                <a:latin typeface="Georgia" panose="02040502050405020303" pitchFamily="18" charset="0"/>
              </a:rPr>
              <a:t>Pie charts</a:t>
            </a:r>
          </a:p>
          <a:p>
            <a:pPr marL="457200" indent="-457200">
              <a:buFont typeface="Arial" panose="020B0604020202020204" pitchFamily="34" charset="0"/>
              <a:buChar char="•"/>
            </a:pPr>
            <a:endParaRPr lang="uk-UA" sz="2800" dirty="0">
              <a:latin typeface="Georgia" panose="020405020504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48" y="1293467"/>
            <a:ext cx="3798642" cy="270051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2015" t="1" r="3480" b="1192"/>
          <a:stretch/>
        </p:blipFill>
        <p:spPr>
          <a:xfrm>
            <a:off x="8160309" y="1293468"/>
            <a:ext cx="4031691" cy="2700510"/>
          </a:xfrm>
          <a:prstGeom prst="rect">
            <a:avLst/>
          </a:prstGeom>
        </p:spPr>
      </p:pic>
      <p:pic>
        <p:nvPicPr>
          <p:cNvPr id="7176" name="Picture 8" descr="Fixing false news — bad pie charts - Smart H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020" y="1293467"/>
            <a:ext cx="3953726" cy="349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31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959" y="450112"/>
            <a:ext cx="10285200" cy="630543"/>
          </a:xfrm>
        </p:spPr>
        <p:txBody>
          <a:bodyPr/>
          <a:lstStyle/>
          <a:p>
            <a:r>
              <a:rPr lang="uk-UA" sz="3600" dirty="0" smtClean="0">
                <a:latin typeface="Georgia" panose="02040502050405020303" pitchFamily="18" charset="0"/>
              </a:rPr>
              <a:t>Типи візуалізації</a:t>
            </a:r>
            <a:endParaRPr lang="uk-UA" sz="3600" dirty="0">
              <a:latin typeface="Georgia" panose="02040502050405020303" pitchFamily="18" charset="0"/>
            </a:endParaRPr>
          </a:p>
        </p:txBody>
      </p:sp>
      <p:sp>
        <p:nvSpPr>
          <p:cNvPr id="3" name="Title 1"/>
          <p:cNvSpPr txBox="1">
            <a:spLocks/>
          </p:cNvSpPr>
          <p:nvPr/>
        </p:nvSpPr>
        <p:spPr>
          <a:xfrm>
            <a:off x="953467" y="1080655"/>
            <a:ext cx="10285200" cy="4475018"/>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6000"/>
              <a:buNone/>
              <a:defRPr sz="9333" kern="1200">
                <a:solidFill>
                  <a:schemeClr val="tx1"/>
                </a:solidFill>
                <a:latin typeface="+mj-lt"/>
                <a:ea typeface="+mj-ea"/>
                <a:cs typeface="+mj-cs"/>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pPr marL="457200" indent="-457200">
              <a:buFont typeface="Arial" panose="020B0604020202020204" pitchFamily="34" charset="0"/>
              <a:buChar char="•"/>
            </a:pPr>
            <a:r>
              <a:rPr lang="en-GB" sz="2800" dirty="0" smtClean="0">
                <a:latin typeface="Georgia" panose="02040502050405020303" pitchFamily="18" charset="0"/>
              </a:rPr>
              <a:t>Bar charts</a:t>
            </a:r>
          </a:p>
          <a:p>
            <a:pPr marL="457200" indent="-457200">
              <a:buFont typeface="Arial" panose="020B0604020202020204" pitchFamily="34" charset="0"/>
              <a:buChar char="•"/>
            </a:pPr>
            <a:endParaRPr lang="uk-UA" sz="2800" dirty="0">
              <a:latin typeface="Georgia" panose="02040502050405020303" pitchFamily="18" charset="0"/>
            </a:endParaRPr>
          </a:p>
        </p:txBody>
      </p:sp>
      <p:pic>
        <p:nvPicPr>
          <p:cNvPr id="5128" name="Picture 8" descr="Trellis Plot Alternative to Three-Dimensional Bar Cha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481" y="3866291"/>
            <a:ext cx="4647033" cy="27626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iro.medium.com/v2/resize:fit:700/1*bFUKtr4h4mzmY5uHuEz_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45" y="1579434"/>
            <a:ext cx="5281050" cy="26103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miro.medium.com/v2/resize:fit:700/1*cjV4j-5SoUWWTJvVs6q9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603" y="1584985"/>
            <a:ext cx="5410556" cy="260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135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8775" y="443346"/>
            <a:ext cx="10476533" cy="5652654"/>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6000"/>
              <a:buNone/>
              <a:defRPr sz="9333" kern="1200">
                <a:solidFill>
                  <a:schemeClr val="tx1"/>
                </a:solidFill>
                <a:latin typeface="+mj-lt"/>
                <a:ea typeface="+mj-ea"/>
                <a:cs typeface="+mj-cs"/>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pPr marL="457200" indent="-457200">
              <a:buFont typeface="Arial" panose="020B0604020202020204" pitchFamily="34" charset="0"/>
              <a:buChar char="•"/>
            </a:pPr>
            <a:r>
              <a:rPr lang="en-GB" sz="2800" dirty="0" smtClean="0">
                <a:latin typeface="Georgia" panose="02040502050405020303" pitchFamily="18" charset="0"/>
              </a:rPr>
              <a:t>Scatter plots</a:t>
            </a:r>
          </a:p>
          <a:p>
            <a:pPr marL="457200" indent="-457200">
              <a:buFont typeface="Arial" panose="020B0604020202020204" pitchFamily="34" charset="0"/>
              <a:buChar char="•"/>
            </a:pPr>
            <a:endParaRPr lang="uk-UA" sz="2800" dirty="0">
              <a:latin typeface="Georgia" panose="02040502050405020303" pitchFamily="18" charset="0"/>
            </a:endParaRPr>
          </a:p>
        </p:txBody>
      </p:sp>
      <p:pic>
        <p:nvPicPr>
          <p:cNvPr id="10242" name="Picture 2" descr="same teacher, different y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89" y="874857"/>
            <a:ext cx="5898552" cy="415636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catter Plot - Quality Improvement - East London NHS Foundation Trust :  Quality Improvement – East London NHS Foundation Tru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163" y="2327565"/>
            <a:ext cx="6694914" cy="410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1707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8523042" cy="1032340"/>
          </a:xfrm>
        </p:spPr>
        <p:txBody>
          <a:bodyPr/>
          <a:lstStyle/>
          <a:p>
            <a:r>
              <a:rPr lang="en-GB" sz="3600" dirty="0" smtClean="0">
                <a:latin typeface="Georgia" panose="02040502050405020303" pitchFamily="18" charset="0"/>
              </a:rPr>
              <a:t>Box plot/ Violin plot</a:t>
            </a:r>
            <a:endParaRPr lang="uk-UA" sz="3600" dirty="0">
              <a:latin typeface="Georgia" panose="02040502050405020303" pitchFamily="18" charset="0"/>
            </a:endParaRPr>
          </a:p>
        </p:txBody>
      </p:sp>
      <p:pic>
        <p:nvPicPr>
          <p:cNvPr id="4" name="Picture 3"/>
          <p:cNvPicPr>
            <a:picLocks noChangeAspect="1"/>
          </p:cNvPicPr>
          <p:nvPr/>
        </p:nvPicPr>
        <p:blipFill rotWithShape="1">
          <a:blip r:embed="rId2"/>
          <a:srcRect l="20079" t="38163" r="39352" b="10512"/>
          <a:stretch/>
        </p:blipFill>
        <p:spPr>
          <a:xfrm>
            <a:off x="526473" y="1565563"/>
            <a:ext cx="5334000" cy="3794000"/>
          </a:xfrm>
          <a:prstGeom prst="rect">
            <a:avLst/>
          </a:prstGeom>
        </p:spPr>
      </p:pic>
      <p:pic>
        <p:nvPicPr>
          <p:cNvPr id="5" name="Picture 4"/>
          <p:cNvPicPr>
            <a:picLocks noChangeAspect="1"/>
          </p:cNvPicPr>
          <p:nvPr/>
        </p:nvPicPr>
        <p:blipFill rotWithShape="1">
          <a:blip r:embed="rId3"/>
          <a:srcRect l="20717" t="35321" r="40204" b="14679"/>
          <a:stretch/>
        </p:blipFill>
        <p:spPr>
          <a:xfrm>
            <a:off x="5860473" y="1614054"/>
            <a:ext cx="5084618" cy="3657600"/>
          </a:xfrm>
          <a:prstGeom prst="rect">
            <a:avLst/>
          </a:prstGeom>
        </p:spPr>
      </p:pic>
    </p:spTree>
    <p:extLst>
      <p:ext uri="{BB962C8B-B14F-4D97-AF65-F5344CB8AC3E}">
        <p14:creationId xmlns:p14="http://schemas.microsoft.com/office/powerpoint/2010/main" val="27529683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7" y="346363"/>
            <a:ext cx="9021806" cy="651164"/>
          </a:xfrm>
        </p:spPr>
        <p:txBody>
          <a:bodyPr/>
          <a:lstStyle/>
          <a:p>
            <a:r>
              <a:rPr lang="en-GB" sz="3600" dirty="0" smtClean="0">
                <a:latin typeface="Georgia" panose="02040502050405020303" pitchFamily="18" charset="0"/>
              </a:rPr>
              <a:t>Maps</a:t>
            </a:r>
            <a:endParaRPr lang="uk-UA" sz="3600" dirty="0">
              <a:latin typeface="Georgia" panose="02040502050405020303" pitchFamily="18" charset="0"/>
            </a:endParaRPr>
          </a:p>
        </p:txBody>
      </p:sp>
      <p:pic>
        <p:nvPicPr>
          <p:cNvPr id="12290" name="Picture 2" descr="https://nubisoft.io/blog/wp-content/uploads/2022/03/plotly-map-relations-1024x5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357" y="1094510"/>
            <a:ext cx="9156622" cy="529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699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8775" y="443346"/>
            <a:ext cx="10476533" cy="5652654"/>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6000"/>
              <a:buNone/>
              <a:defRPr sz="9333" kern="1200">
                <a:solidFill>
                  <a:schemeClr val="tx1"/>
                </a:solidFill>
                <a:latin typeface="+mj-lt"/>
                <a:ea typeface="+mj-ea"/>
                <a:cs typeface="+mj-cs"/>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pPr>
              <a:buSzPct val="182000"/>
            </a:pPr>
            <a:r>
              <a:rPr lang="en-GB" sz="2800" dirty="0" smtClean="0">
                <a:latin typeface="Georgia" panose="02040502050405020303" pitchFamily="18" charset="0"/>
              </a:rPr>
              <a:t>●Heat map                                                                  ●</a:t>
            </a:r>
            <a:r>
              <a:rPr lang="en-GB" sz="2800" dirty="0">
                <a:latin typeface="Georgia" panose="02040502050405020303" pitchFamily="18" charset="0"/>
              </a:rPr>
              <a:t>3d plots</a:t>
            </a:r>
          </a:p>
          <a:p>
            <a:pPr marL="457200" indent="-457200">
              <a:buFont typeface="Arial" panose="020B0604020202020204" pitchFamily="34" charset="0"/>
              <a:buChar char="•"/>
            </a:pPr>
            <a:endParaRPr lang="en-GB" sz="2800" dirty="0" smtClean="0">
              <a:latin typeface="Georgia" panose="02040502050405020303" pitchFamily="18" charset="0"/>
            </a:endParaRPr>
          </a:p>
          <a:p>
            <a:pPr marL="457200" indent="-457200">
              <a:buFont typeface="Arial" panose="020B0604020202020204" pitchFamily="34" charset="0"/>
              <a:buChar char="•"/>
            </a:pPr>
            <a:endParaRPr lang="uk-UA" sz="2800" dirty="0">
              <a:latin typeface="Georgia" panose="020405020504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16" y="955949"/>
            <a:ext cx="3934705" cy="3934705"/>
          </a:xfrm>
          <a:prstGeom prst="rect">
            <a:avLst/>
          </a:prstGeom>
        </p:spPr>
      </p:pic>
      <p:pic>
        <p:nvPicPr>
          <p:cNvPr id="11280" name="Picture 16" descr="How can I generate a 3D plot based on pixel intensity in Python, similar to  this sample? - Image Analysis - Image.sc Fo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564" y="1305789"/>
            <a:ext cx="5860641" cy="4452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42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6" y="713332"/>
            <a:ext cx="10698207" cy="5784449"/>
          </a:xfrm>
        </p:spPr>
        <p:txBody>
          <a:bodyPr/>
          <a:lstStyle/>
          <a:p>
            <a:r>
              <a:rPr lang="uk-UA" sz="3200" b="1" dirty="0">
                <a:latin typeface="Georgia" panose="02040502050405020303" pitchFamily="18" charset="0"/>
              </a:rPr>
              <a:t>Типи Даних: </a:t>
            </a:r>
            <a:r>
              <a:rPr lang="en-GB" sz="2400" dirty="0">
                <a:latin typeface="Georgia" panose="02040502050405020303" pitchFamily="18" charset="0"/>
              </a:rPr>
              <a:t/>
            </a:r>
            <a:br>
              <a:rPr lang="en-GB" sz="2400" dirty="0">
                <a:latin typeface="Georgia" panose="02040502050405020303" pitchFamily="18" charset="0"/>
              </a:rPr>
            </a:br>
            <a:r>
              <a:rPr lang="en-GB" sz="2400" dirty="0">
                <a:latin typeface="Georgia" panose="02040502050405020303" pitchFamily="18" charset="0"/>
              </a:rPr>
              <a:t>1) </a:t>
            </a:r>
            <a:r>
              <a:rPr lang="uk-UA" sz="2400" dirty="0">
                <a:latin typeface="Georgia" panose="02040502050405020303" pitchFamily="18" charset="0"/>
              </a:rPr>
              <a:t>Категоріальні </a:t>
            </a:r>
            <a:r>
              <a:rPr lang="uk-UA" sz="2400" dirty="0" smtClean="0">
                <a:latin typeface="Georgia" panose="02040502050405020303" pitchFamily="18" charset="0"/>
              </a:rPr>
              <a:t>Дані. </a:t>
            </a:r>
            <a:r>
              <a:rPr lang="uk-UA" sz="2400" dirty="0">
                <a:latin typeface="Georgia" panose="02040502050405020303" pitchFamily="18" charset="0"/>
              </a:rPr>
              <a:t>Представлення: Найкраще візуалізується за допомогою стовпчикових діаграм, кругових діаграм. </a:t>
            </a:r>
            <a:r>
              <a:rPr lang="uk-UA" sz="2400" dirty="0" smtClean="0">
                <a:latin typeface="Georgia" panose="02040502050405020303" pitchFamily="18" charset="0"/>
              </a:rPr>
              <a:t/>
            </a:r>
            <a:br>
              <a:rPr lang="uk-UA" sz="2400" dirty="0" smtClean="0">
                <a:latin typeface="Georgia" panose="02040502050405020303" pitchFamily="18" charset="0"/>
              </a:rPr>
            </a:br>
            <a:r>
              <a:rPr lang="en-GB" sz="2800" dirty="0" smtClean="0">
                <a:latin typeface="Georgia" panose="02040502050405020303" pitchFamily="18" charset="0"/>
              </a:rPr>
              <a:t/>
            </a:r>
            <a:br>
              <a:rPr lang="en-GB" sz="2800" dirty="0" smtClean="0">
                <a:latin typeface="Georgia" panose="02040502050405020303" pitchFamily="18" charset="0"/>
              </a:rPr>
            </a:br>
            <a:r>
              <a:rPr lang="uk-UA" sz="2800" dirty="0" smtClean="0">
                <a:latin typeface="Georgia" panose="02040502050405020303" pitchFamily="18" charset="0"/>
              </a:rPr>
              <a:t>Номінальний                                               Ординальний</a:t>
            </a:r>
            <a:endParaRPr lang="uk-UA" sz="2800" dirty="0">
              <a:latin typeface="Georgia" panose="02040502050405020303" pitchFamily="18" charset="0"/>
            </a:endParaRPr>
          </a:p>
        </p:txBody>
      </p:sp>
      <p:pic>
        <p:nvPicPr>
          <p:cNvPr id="18434" name="Picture 2" descr="Summary Statistics: Visualizing Categorical Data Cheatsheet | Codecadem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127" r="6318" b="2381"/>
          <a:stretch/>
        </p:blipFill>
        <p:spPr bwMode="auto">
          <a:xfrm>
            <a:off x="668193" y="3001188"/>
            <a:ext cx="4818207" cy="341346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Ordinal Data: Definition, Examples &amp; Analysis - Statistics By J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939" y="3006435"/>
            <a:ext cx="4915188" cy="327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0456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2"/>
            <a:ext cx="10033188" cy="5839867"/>
          </a:xfrm>
        </p:spPr>
        <p:txBody>
          <a:bodyPr/>
          <a:lstStyle/>
          <a:p>
            <a:r>
              <a:rPr lang="uk-UA" sz="2400" dirty="0" smtClean="0">
                <a:latin typeface="Georgia" panose="02040502050405020303" pitchFamily="18" charset="0"/>
              </a:rPr>
              <a:t>2) Неперервні.</a:t>
            </a:r>
            <a:r>
              <a:rPr lang="uk-UA" sz="2400" dirty="0">
                <a:latin typeface="Georgia" panose="02040502050405020303" pitchFamily="18" charset="0"/>
              </a:rPr>
              <a:t> Представлення: Найкраще візуалізується за допомогою </a:t>
            </a:r>
            <a:r>
              <a:rPr lang="uk-UA" sz="2400" dirty="0" smtClean="0">
                <a:latin typeface="Georgia" panose="02040502050405020303" pitchFamily="18" charset="0"/>
              </a:rPr>
              <a:t>лінійних графіків, діаграм розсіювання. </a:t>
            </a:r>
            <a:br>
              <a:rPr lang="uk-UA" sz="2400" dirty="0" smtClean="0">
                <a:latin typeface="Georgia" panose="02040502050405020303" pitchFamily="18" charset="0"/>
              </a:rPr>
            </a:br>
            <a:r>
              <a:rPr lang="uk-UA" sz="2400" dirty="0" smtClean="0">
                <a:latin typeface="Georgia" panose="02040502050405020303" pitchFamily="18" charset="0"/>
              </a:rPr>
              <a:t>  Інтервальні дані                                                               Порівняльні дані</a:t>
            </a:r>
            <a:endParaRPr lang="uk-UA" sz="2400" dirty="0">
              <a:latin typeface="Georgia" panose="02040502050405020303" pitchFamily="18" charset="0"/>
            </a:endParaRPr>
          </a:p>
        </p:txBody>
      </p:sp>
      <p:pic>
        <p:nvPicPr>
          <p:cNvPr id="19460" name="Picture 4" descr="Interval Data and How to Analyze It | Definitions &amp;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794" y="2226477"/>
            <a:ext cx="5464514" cy="3970472"/>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Winnipeg, Ca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6477"/>
            <a:ext cx="5991867" cy="372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263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448824" cy="5050158"/>
          </a:xfrm>
        </p:spPr>
        <p:txBody>
          <a:bodyPr/>
          <a:lstStyle/>
          <a:p>
            <a:r>
              <a:rPr lang="uk-UA" sz="2800" dirty="0" smtClean="0">
                <a:latin typeface="Georgia" panose="02040502050405020303" pitchFamily="18" charset="0"/>
              </a:rPr>
              <a:t/>
            </a:r>
            <a:br>
              <a:rPr lang="uk-UA" sz="2800" dirty="0" smtClean="0">
                <a:latin typeface="Georgia" panose="02040502050405020303" pitchFamily="18" charset="0"/>
              </a:rPr>
            </a:br>
            <a:r>
              <a:rPr lang="uk-UA" sz="3600" dirty="0">
                <a:latin typeface="Georgia" panose="02040502050405020303" pitchFamily="18" charset="0"/>
              </a:rPr>
              <a:t>Пришвидшення обробки інформації</a:t>
            </a:r>
            <a:r>
              <a:rPr lang="uk-UA" sz="3600" dirty="0" smtClean="0">
                <a:latin typeface="Georgia" panose="02040502050405020303" pitchFamily="18" charset="0"/>
              </a:rPr>
              <a:t>.</a:t>
            </a:r>
            <a:br>
              <a:rPr lang="uk-UA" sz="3600" dirty="0" smtClean="0">
                <a:latin typeface="Georgia" panose="02040502050405020303" pitchFamily="18" charset="0"/>
              </a:rPr>
            </a:br>
            <a:r>
              <a:rPr lang="uk-UA" sz="2800" dirty="0">
                <a:latin typeface="Georgia" panose="02040502050405020303" pitchFamily="18" charset="0"/>
              </a:rPr>
              <a:t/>
            </a:r>
            <a:br>
              <a:rPr lang="uk-UA" sz="2800" dirty="0">
                <a:latin typeface="Georgia" panose="02040502050405020303" pitchFamily="18" charset="0"/>
              </a:rPr>
            </a:br>
            <a:r>
              <a:rPr lang="uk-UA" sz="2800" dirty="0" smtClean="0">
                <a:latin typeface="Georgia" panose="02040502050405020303" pitchFamily="18" charset="0"/>
              </a:rPr>
              <a:t>Візуалізація допомагає виявити шаблони, залежності</a:t>
            </a:r>
            <a:r>
              <a:rPr lang="en-GB" sz="2800" dirty="0" smtClean="0">
                <a:latin typeface="Georgia" panose="02040502050405020303" pitchFamily="18" charset="0"/>
              </a:rPr>
              <a:t>,</a:t>
            </a:r>
            <a:r>
              <a:rPr lang="uk-UA" sz="2800" dirty="0" smtClean="0">
                <a:latin typeface="Georgia" panose="02040502050405020303" pitchFamily="18" charset="0"/>
              </a:rPr>
              <a:t> тренди набагато краще ніж ‘сира дата’.</a:t>
            </a:r>
            <a:br>
              <a:rPr lang="uk-UA" sz="2800" dirty="0" smtClean="0">
                <a:latin typeface="Georgia" panose="02040502050405020303" pitchFamily="18" charset="0"/>
              </a:rPr>
            </a:br>
            <a:r>
              <a:rPr lang="uk-UA" sz="2800" dirty="0">
                <a:latin typeface="Georgia" panose="02040502050405020303" pitchFamily="18" charset="0"/>
              </a:rPr>
              <a:t/>
            </a:r>
            <a:br>
              <a:rPr lang="uk-UA" sz="2800" dirty="0">
                <a:latin typeface="Georgia" panose="02040502050405020303" pitchFamily="18" charset="0"/>
              </a:rPr>
            </a:br>
            <a:r>
              <a:rPr lang="uk-UA" sz="2800" dirty="0" smtClean="0">
                <a:latin typeface="Georgia" panose="02040502050405020303" pitchFamily="18" charset="0"/>
              </a:rPr>
              <a:t>Наш мозок набагато краще сприймає візуальну інформацію</a:t>
            </a:r>
            <a:r>
              <a:rPr lang="en-GB" sz="2800" dirty="0" smtClean="0">
                <a:latin typeface="Georgia" panose="02040502050405020303" pitchFamily="18" charset="0"/>
              </a:rPr>
              <a:t>,</a:t>
            </a:r>
            <a:r>
              <a:rPr lang="uk-UA" sz="2800" dirty="0" smtClean="0">
                <a:latin typeface="Georgia" panose="02040502050405020303" pitchFamily="18" charset="0"/>
              </a:rPr>
              <a:t> допомагаючи розпізнати тренди і аномалії в даних.</a:t>
            </a:r>
            <a:endParaRPr lang="uk-UA" sz="2800" dirty="0">
              <a:latin typeface="Georgia" panose="02040502050405020303" pitchFamily="18" charset="0"/>
            </a:endParaRPr>
          </a:p>
        </p:txBody>
      </p:sp>
    </p:spTree>
    <p:extLst>
      <p:ext uri="{BB962C8B-B14F-4D97-AF65-F5344CB8AC3E}">
        <p14:creationId xmlns:p14="http://schemas.microsoft.com/office/powerpoint/2010/main" val="22436575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4"/>
            <a:ext cx="9728388" cy="893794"/>
          </a:xfrm>
        </p:spPr>
        <p:txBody>
          <a:bodyPr/>
          <a:lstStyle/>
          <a:p>
            <a:r>
              <a:rPr lang="en-GB" sz="2400" dirty="0" smtClean="0">
                <a:latin typeface="Georgia" panose="02040502050405020303" pitchFamily="18" charset="0"/>
              </a:rPr>
              <a:t>3) </a:t>
            </a:r>
            <a:r>
              <a:rPr lang="uk-UA" sz="2400" dirty="0" smtClean="0">
                <a:latin typeface="Georgia" panose="02040502050405020303" pitchFamily="18" charset="0"/>
              </a:rPr>
              <a:t>Часові ряди.</a:t>
            </a:r>
            <a:endParaRPr lang="uk-UA" sz="2400" dirty="0">
              <a:latin typeface="Georgia" panose="02040502050405020303" pitchFamily="18" charset="0"/>
            </a:endParaRPr>
          </a:p>
        </p:txBody>
      </p:sp>
      <p:pic>
        <p:nvPicPr>
          <p:cNvPr id="20484" name="Picture 4" descr="Time series graph showing the count of incidents by date and grouped by crime ty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109" y="526473"/>
            <a:ext cx="8637356" cy="580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1407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7" y="713333"/>
            <a:ext cx="10285200" cy="824522"/>
          </a:xfrm>
        </p:spPr>
        <p:txBody>
          <a:bodyPr/>
          <a:lstStyle/>
          <a:p>
            <a:r>
              <a:rPr lang="uk-UA" sz="3600" dirty="0" smtClean="0">
                <a:latin typeface="Georgia" panose="02040502050405020303" pitchFamily="18" charset="0"/>
              </a:rPr>
              <a:t>Інструменти для візуалізації</a:t>
            </a:r>
            <a:endParaRPr lang="uk-UA" sz="3600" dirty="0">
              <a:latin typeface="Georgia" panose="02040502050405020303"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256" t="8488" r="10520" b="8589"/>
          <a:stretch/>
        </p:blipFill>
        <p:spPr>
          <a:xfrm>
            <a:off x="969817" y="2105891"/>
            <a:ext cx="5139511" cy="31588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350" y="1837458"/>
            <a:ext cx="5094581" cy="3801341"/>
          </a:xfrm>
          <a:prstGeom prst="rect">
            <a:avLst/>
          </a:prstGeom>
        </p:spPr>
      </p:pic>
    </p:spTree>
    <p:extLst>
      <p:ext uri="{BB962C8B-B14F-4D97-AF65-F5344CB8AC3E}">
        <p14:creationId xmlns:p14="http://schemas.microsoft.com/office/powerpoint/2010/main" val="12154324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195" y="2209624"/>
            <a:ext cx="10285200" cy="1794340"/>
          </a:xfrm>
        </p:spPr>
        <p:txBody>
          <a:bodyPr/>
          <a:lstStyle/>
          <a:p>
            <a:pPr algn="ctr"/>
            <a:r>
              <a:rPr lang="uk-UA" sz="6000" dirty="0" smtClean="0">
                <a:latin typeface="Georgia" panose="02040502050405020303" pitchFamily="18" charset="0"/>
              </a:rPr>
              <a:t>Дякую за увагу!</a:t>
            </a:r>
            <a:endParaRPr lang="uk-UA" sz="6000" dirty="0">
              <a:latin typeface="Georgia" panose="02040502050405020303" pitchFamily="18" charset="0"/>
            </a:endParaRPr>
          </a:p>
        </p:txBody>
      </p:sp>
    </p:spTree>
    <p:extLst>
      <p:ext uri="{BB962C8B-B14F-4D97-AF65-F5344CB8AC3E}">
        <p14:creationId xmlns:p14="http://schemas.microsoft.com/office/powerpoint/2010/main" val="1345640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903" y="103733"/>
            <a:ext cx="10213297" cy="851932"/>
          </a:xfrm>
        </p:spPr>
        <p:txBody>
          <a:bodyPr/>
          <a:lstStyle/>
          <a:p>
            <a:pPr algn="ctr"/>
            <a:r>
              <a:rPr lang="en-GB" sz="3200" dirty="0">
                <a:latin typeface="Georgia" panose="02040502050405020303" pitchFamily="18" charset="0"/>
              </a:rPr>
              <a:t>ANSCOMBE’S QUARTET</a:t>
            </a:r>
            <a:endParaRPr lang="uk-UA" sz="3200" dirty="0"/>
          </a:p>
        </p:txBody>
      </p:sp>
      <p:pic>
        <p:nvPicPr>
          <p:cNvPr id="3" name="Picture 2"/>
          <p:cNvPicPr>
            <a:picLocks noChangeAspect="1"/>
          </p:cNvPicPr>
          <p:nvPr/>
        </p:nvPicPr>
        <p:blipFill rotWithShape="1">
          <a:blip r:embed="rId2"/>
          <a:srcRect l="28490" t="27936" r="31792" b="29450"/>
          <a:stretch/>
        </p:blipFill>
        <p:spPr>
          <a:xfrm>
            <a:off x="1191491" y="955665"/>
            <a:ext cx="9440242" cy="5694517"/>
          </a:xfrm>
          <a:prstGeom prst="rect">
            <a:avLst/>
          </a:prstGeom>
        </p:spPr>
      </p:pic>
    </p:spTree>
    <p:extLst>
      <p:ext uri="{BB962C8B-B14F-4D97-AF65-F5344CB8AC3E}">
        <p14:creationId xmlns:p14="http://schemas.microsoft.com/office/powerpoint/2010/main" val="632395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055" y="159152"/>
            <a:ext cx="6683018" cy="852230"/>
          </a:xfrm>
        </p:spPr>
        <p:txBody>
          <a:bodyPr/>
          <a:lstStyle/>
          <a:p>
            <a:pPr algn="ctr"/>
            <a:r>
              <a:rPr lang="en-GB" sz="3200" dirty="0" smtClean="0">
                <a:latin typeface="Georgia" panose="02040502050405020303" pitchFamily="18" charset="0"/>
              </a:rPr>
              <a:t>  </a:t>
            </a:r>
            <a:endParaRPr lang="uk-UA" sz="3200" dirty="0">
              <a:latin typeface="Georgia" panose="02040502050405020303" pitchFamily="18" charset="0"/>
            </a:endParaRPr>
          </a:p>
        </p:txBody>
      </p:sp>
      <p:pic>
        <p:nvPicPr>
          <p:cNvPr id="3" name="Picture 2"/>
          <p:cNvPicPr>
            <a:picLocks noChangeAspect="1"/>
          </p:cNvPicPr>
          <p:nvPr/>
        </p:nvPicPr>
        <p:blipFill rotWithShape="1">
          <a:blip r:embed="rId2"/>
          <a:srcRect l="27213" t="16761" r="27746" b="11648"/>
          <a:stretch/>
        </p:blipFill>
        <p:spPr>
          <a:xfrm>
            <a:off x="2073055" y="118341"/>
            <a:ext cx="7542000" cy="6739659"/>
          </a:xfrm>
          <a:prstGeom prst="rect">
            <a:avLst/>
          </a:prstGeom>
        </p:spPr>
      </p:pic>
    </p:spTree>
    <p:extLst>
      <p:ext uri="{BB962C8B-B14F-4D97-AF65-F5344CB8AC3E}">
        <p14:creationId xmlns:p14="http://schemas.microsoft.com/office/powerpoint/2010/main" val="1269655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8489</TotalTime>
  <Words>213</Words>
  <Application>Microsoft Office PowerPoint</Application>
  <PresentationFormat>Widescreen</PresentationFormat>
  <Paragraphs>67</Paragraphs>
  <Slides>72</Slides>
  <Notes>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Albert Sans</vt:lpstr>
      <vt:lpstr>Arial</vt:lpstr>
      <vt:lpstr>Barlow</vt:lpstr>
      <vt:lpstr>Barlow Light</vt:lpstr>
      <vt:lpstr>Calibri</vt:lpstr>
      <vt:lpstr>Calibri Light</vt:lpstr>
      <vt:lpstr>Georgia</vt:lpstr>
      <vt:lpstr>Roboto Condensed Light</vt:lpstr>
      <vt:lpstr>Office Theme</vt:lpstr>
      <vt:lpstr>Візуалізація даних</vt:lpstr>
      <vt:lpstr>PowerPoint Presentation</vt:lpstr>
      <vt:lpstr>Візуалізація – це візуальне представлення інформації;  це кодування даних за допомогою візуальних властивостей геометричних об’єктів.</vt:lpstr>
      <vt:lpstr>PowerPoint Presentation</vt:lpstr>
      <vt:lpstr>PowerPoint Presentation</vt:lpstr>
      <vt:lpstr>Візуалізація даних допомагає подати дані в компактній формі.         </vt:lpstr>
      <vt:lpstr> Пришвидшення обробки інформації.  Візуалізація допомагає виявити шаблони, залежності, тренди набагато краще ніж ‘сира дата’.  Наш мозок набагато краще сприймає візуальну інформацію, допомагаючи розпізнати тренди і аномалії в даних.</vt:lpstr>
      <vt:lpstr>ANSCOMBE’S QUARTET</vt:lpstr>
      <vt:lpstr>  </vt:lpstr>
      <vt:lpstr>Принципи сприйняття інформації</vt:lpstr>
      <vt:lpstr>PowerPoint Presentation</vt:lpstr>
      <vt:lpstr>Подібність</vt:lpstr>
      <vt:lpstr>PowerPoint Presentation</vt:lpstr>
      <vt:lpstr>Обмеженість</vt:lpstr>
      <vt:lpstr>PowerPoint Presentation</vt:lpstr>
      <vt:lpstr>PowerPoint Presentation</vt:lpstr>
      <vt:lpstr>Замкненість</vt:lpstr>
      <vt:lpstr>PowerPoint Presentation</vt:lpstr>
      <vt:lpstr>Неперервність</vt:lpstr>
      <vt:lpstr>Зв’язність</vt:lpstr>
      <vt:lpstr>Law of figure and ground</vt:lpstr>
      <vt:lpstr>PowerPoint Presentation</vt:lpstr>
      <vt:lpstr>PowerPoint Presentation</vt:lpstr>
      <vt:lpstr>Law of simplicity</vt:lpstr>
      <vt:lpstr>PowerPoint Presentation</vt:lpstr>
      <vt:lpstr>Law of focal point</vt:lpstr>
      <vt:lpstr>Preattentive attributes</vt:lpstr>
      <vt:lpstr>PowerPoint Presentation</vt:lpstr>
      <vt:lpstr>Приклад 2.</vt:lpstr>
      <vt:lpstr>Приклад 3. Знай що візуалізуєш!</vt:lpstr>
      <vt:lpstr>Приклад 4.</vt:lpstr>
      <vt:lpstr>Приклад 5.</vt:lpstr>
      <vt:lpstr>Приклад 6.</vt:lpstr>
      <vt:lpstr>Приклад 7. Розсташування</vt:lpstr>
      <vt:lpstr>Приклад 8. Рух</vt:lpstr>
      <vt:lpstr>Сфери використання</vt:lpstr>
      <vt:lpstr>  Business      Healthcare      Science</vt:lpstr>
      <vt:lpstr>John Snow’s Cholera data </vt:lpstr>
      <vt:lpstr>PowerPoint Presentation</vt:lpstr>
      <vt:lpstr>PowerPoint Presentation</vt:lpstr>
      <vt:lpstr>Форми і функції візуалізації</vt:lpstr>
      <vt:lpstr>Функції</vt:lpstr>
      <vt:lpstr>   Explanatory                                     Exploratory</vt:lpstr>
      <vt:lpstr>Static explanatory</vt:lpstr>
      <vt:lpstr>PowerPoint Presentation</vt:lpstr>
      <vt:lpstr>PowerPoint Presentation</vt:lpstr>
      <vt:lpstr>Interactive exploratory </vt:lpstr>
      <vt:lpstr>Принципи для покращення візуалізації даних  Починай з простого (‘сірого’, ‘монотонного’)</vt:lpstr>
      <vt:lpstr>PowerPoint Presentation</vt:lpstr>
      <vt:lpstr>Прибери зайве</vt:lpstr>
      <vt:lpstr>PowerPoint Presentation</vt:lpstr>
      <vt:lpstr>Уникай ‘spaghetti chart’</vt:lpstr>
      <vt:lpstr>PowerPoint Presentation</vt:lpstr>
      <vt:lpstr>Інтегруй графіку і текст </vt:lpstr>
      <vt:lpstr>PowerPoint Presentation</vt:lpstr>
      <vt:lpstr>Додавай пояснення</vt:lpstr>
      <vt:lpstr>PowerPoint Presentation</vt:lpstr>
      <vt:lpstr>PowerPoint Presentation</vt:lpstr>
      <vt:lpstr>Назви осей залежно від контексту!</vt:lpstr>
      <vt:lpstr>PowerPoint Presentation</vt:lpstr>
      <vt:lpstr>PowerPoint Presentation</vt:lpstr>
      <vt:lpstr>PowerPoint Presentation</vt:lpstr>
      <vt:lpstr>Типи візуалізації</vt:lpstr>
      <vt:lpstr>PowerPoint Presentation</vt:lpstr>
      <vt:lpstr>Box plot/ Violin plot</vt:lpstr>
      <vt:lpstr>Maps</vt:lpstr>
      <vt:lpstr>PowerPoint Presentation</vt:lpstr>
      <vt:lpstr>Типи Даних:  1) Категоріальні Дані. Представлення: Найкраще візуалізується за допомогою стовпчикових діаграм, кругових діаграм.   Номінальний                                               Ординальний</vt:lpstr>
      <vt:lpstr>2) Неперервні. Представлення: Найкраще візуалізується за допомогою лінійних графіків, діаграм розсіювання.    Інтервальні дані                                                               Порівняльні дані</vt:lpstr>
      <vt:lpstr>3) Часові ряди.</vt:lpstr>
      <vt:lpstr>Інструменти для візуалізації</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Візуалізація даних в Python</dc:title>
  <dc:creator>Тарас Лисецький</dc:creator>
  <cp:lastModifiedBy>Тарас Лисецький</cp:lastModifiedBy>
  <cp:revision>79</cp:revision>
  <dcterms:created xsi:type="dcterms:W3CDTF">2024-01-21T18:20:03Z</dcterms:created>
  <dcterms:modified xsi:type="dcterms:W3CDTF">2024-02-19T16:48:07Z</dcterms:modified>
</cp:coreProperties>
</file>